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7" r:id="rId5"/>
    <p:sldId id="259" r:id="rId6"/>
    <p:sldId id="261" r:id="rId7"/>
    <p:sldId id="260" r:id="rId8"/>
    <p:sldId id="262" r:id="rId9"/>
    <p:sldId id="266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5" r:id="rId19"/>
    <p:sldId id="265" r:id="rId20"/>
    <p:sldId id="307" r:id="rId21"/>
    <p:sldId id="258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22"/>
    <a:srgbClr val="003200"/>
    <a:srgbClr val="006600"/>
    <a:srgbClr val="206241"/>
    <a:srgbClr val="143C28"/>
    <a:srgbClr val="1E5C3D"/>
    <a:srgbClr val="339966"/>
    <a:srgbClr val="006666"/>
    <a:srgbClr val="00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4D2A-A96C-446F-BFDB-9DA1A47D694D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E6ABE-8E57-40D2-9A44-07CCDF1B1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B94-7AA1-4F31-AE41-0407A5C06A2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529B-D5B7-4331-AC28-B503375D6DE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BF04-DD1D-49C1-B692-3CFDFD05CB1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562C-C2C7-4F07-A9F6-262447ABD4E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3B32-DB03-44B3-A936-C7730DFA2DD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A6FC-4647-4C09-945B-F986A12037E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E51E-8E77-48EB-8468-C9EFD0B53A1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40B1-54F9-42DD-B70D-D2376B0F1F0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D621-185E-489A-9355-DB41BFE63DA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5A99-4C71-494A-AF89-AA4DE2BE10D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8AB-2416-46CE-82BB-33F4D6D997F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47B7-AB6D-4DC5-8EDF-1D6D2D48714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FFB2-249F-4D5C-93B5-1869B8B86D8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ADAA-3907-4D5D-A0D4-F8D51AB031A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7CB1-BE0C-41CB-820F-C90C6B0E23F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357B-5F66-4EC0-836C-D484794E999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B22B-5C55-4FC2-8BB1-DD208520F2A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ADCC-12B7-48A5-9A57-129E7390470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941E-7244-491B-8F50-61C93221FBA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2CF9-1B22-4C9C-9C90-DCA6E036586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251E-B568-46A0-AAB4-C4BDE6FC04B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98A9-46A4-4BAC-8DD9-B6BD25F990E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1374C-F15F-45E2-9A57-AD4F02B8391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ADBE-95FB-4CCB-BF53-AE3FD110E4B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9DB9-31A9-412B-9F9C-4E09B847E51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52B-EBF8-4E5A-949F-AFA1DC2C09B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90C56-6D6E-45C7-A6EE-52A380C611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CDDB-F647-48D0-BCAC-134D71B578B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EEA54-60FB-4E9B-8840-F13CE81999D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374AF-DA77-4711-A422-838EAD80A74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38948-4551-4F4B-ACF1-FFD44C4FDD8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220CE-C9FA-479F-91D1-289D4B5C058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95E6D-C301-43DC-A3FE-9CE9222E320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1A77C2-54AC-4067-85EB-842B4DB40FA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C3C0-9731-43AE-B6FC-ED639CEE5C7F}" type="datetimeFigureOut">
              <a:rPr lang="en-US" smtClean="0"/>
              <a:pPr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1B09FE3D-2A49-4348-9B3B-9A89C9D44520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23/11/1437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7F758AD5-12D9-4D14-A3DC-3FA9EA6429D9}" type="slidenum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ndAc>
      <p:stSnd>
        <p:snd r:embed="rId13" name="مكوك.wav"/>
      </p:stSnd>
    </p:sndAc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0FC6C0CE-A479-431E-86AA-872C48057EA1}" type="slidenum">
              <a:rPr lang="ar-SA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cover/>
  </p:transition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watch?v=_cpIpi27UZ4" TargetMode="External"/><Relationship Id="rId5" Type="http://schemas.openxmlformats.org/officeDocument/2006/relationships/hyperlink" Target="https://www.youtube.com/watch?v=YizdCXQuTeI" TargetMode="External"/><Relationship Id="rId4" Type="http://schemas.openxmlformats.org/officeDocument/2006/relationships/hyperlink" Target="https://www.youtube.com/watch?v=eQ4mZgAb_B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060li2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71600" y="228600"/>
            <a:ext cx="6400800" cy="487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7000" b="1" dirty="0" smtClean="0">
                <a:solidFill>
                  <a:srgbClr val="800080"/>
                </a:solidFill>
                <a:latin typeface="+mj-lt"/>
                <a:ea typeface="+mj-ea"/>
              </a:rPr>
              <a:t>أُحِبُّ العَرَبِيّة وَأتَعَلَّمُهَا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الصّف </a:t>
            </a:r>
            <a:r>
              <a:rPr lang="ar-SA" sz="4500" b="1" dirty="0" smtClean="0">
                <a:solidFill>
                  <a:srgbClr val="FF0000"/>
                </a:solidFill>
                <a:latin typeface="+mj-lt"/>
                <a:ea typeface="+mj-ea"/>
              </a:rPr>
              <a:t>الثّامن</a:t>
            </a:r>
            <a:endParaRPr kumimoji="0" lang="ar-SA" sz="45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baseline="0" dirty="0" smtClean="0">
                <a:solidFill>
                  <a:srgbClr val="00B050"/>
                </a:solidFill>
                <a:latin typeface="+mj-lt"/>
                <a:ea typeface="+mj-ea"/>
              </a:rPr>
              <a:t>الوحدة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 الأولى (كتاب 6)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</a:rPr>
              <a:t>«المُحافَظَةُ على البِيئَةِ»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سَمَكَةُ القِرْشِ: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143000" y="3567823"/>
            <a:ext cx="723900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4400" dirty="0"/>
              <a:t> أَعْتَرِضُ على فِكْرَةِ الهِجْرَةِ. كَيْفَ نَتَنَفَّسُ وَقَدْ خَلَقَنَا اللهُ بِخَياشِيمَ نَتَنَفَّسُ بِها في المَاءِ فَقَط؟.</a:t>
            </a:r>
            <a:endParaRPr kumimoji="0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pic>
        <p:nvPicPr>
          <p:cNvPr id="2" name="Picture 2" descr="https://s-media-cache-ak0.pinimg.com/736x/bd/a7/c3/bda7c3cc68cc27578677b9a89e1b93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879497"/>
            <a:ext cx="5105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669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سَرَطَانُ البَحْرِ: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143000" y="3567823"/>
            <a:ext cx="723900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4400" dirty="0"/>
              <a:t> نَعِيشُ في الأنْهَارِ وَأحْوَاضِ المِياهِ!</a:t>
            </a:r>
            <a:endParaRPr kumimoji="0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pic>
        <p:nvPicPr>
          <p:cNvPr id="5122" name="Picture 2" descr="https://encrypted-tbn2.gstatic.com/images?q=tbn:ANd9GcREmnJS8gjcVYeA_v0jEJBaE6xPQMhREY_ZxG5yNYdoyzN9aeM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2" b="12037"/>
          <a:stretch/>
        </p:blipFill>
        <p:spPr bwMode="auto">
          <a:xfrm flipH="1">
            <a:off x="685800" y="142235"/>
            <a:ext cx="4953000" cy="34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7320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الأخطُبوط: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143000" y="3391468"/>
            <a:ext cx="723900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sz="3200" dirty="0"/>
              <a:t>لا تَسْتَطِيعُ الكَائِنَاتُ البَحَرِيَّةُ كُلَّهَا العَيْشَ في المِياهِ العَذْبَةِ، وَبَعْضُها لَنْ يَتَحَمَّلَ الحَياةَ على شاطِئٍ مُلَوَّثٍ أَيْضًا.</a:t>
            </a:r>
            <a:endParaRPr lang="en-US" sz="3200" dirty="0"/>
          </a:p>
        </p:txBody>
      </p:sp>
      <p:pic>
        <p:nvPicPr>
          <p:cNvPr id="2050" name="Picture 2" descr="http://images.clipartpanda.com/cute-octopus-clipart-LcKe6jB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58"/>
            <a:ext cx="35925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587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الدُّلْفِين: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879850" y="2148455"/>
            <a:ext cx="480695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sz="3200" dirty="0" smtClean="0"/>
              <a:t>أرَى أنْ نَبْعَثَ بِرِسَالَةٍ إلى الإنْسَانِ نَشْرَحُ لَهُ فِيها هَذِهِ المُشْكِلَةَ الخَطِيرَةَ.</a:t>
            </a:r>
            <a:endParaRPr lang="en-US" sz="3200" dirty="0"/>
          </a:p>
        </p:txBody>
      </p:sp>
      <p:pic>
        <p:nvPicPr>
          <p:cNvPr id="7170" name="Picture 2" descr="https://s-media-cache-ak0.pinimg.com/736x/9d/02/68/9d0268e40fb3dd5d600afa10b3bafb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3724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281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505200" y="1066800"/>
            <a:ext cx="533400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sz="3200" dirty="0" smtClean="0"/>
              <a:t>فِيما كان  صَيَّادُوا الأسْمَاكِ يَنْتَظِرُونَ اهْتِزَازَ صَنانيرهم وَشِباكِهِم، أَحَسُّوا بِشَيءٍ يَعْلَقُ بِهَا، وَلَمّا أَخْرَجُوهَا وَجَدُوا فِها رَسَائِلَ تَقُولُ: «يَا أَيُّهَا الإنْسَانُ العَزِيزُ، إذَا أَردّتَ سَمَكًا نَظِيفًا فاعْمَلْ على أَنْ يَبْقَى البَحْرُ نَظِيفًا.</a:t>
            </a:r>
            <a:endParaRPr lang="en-US" sz="3200" dirty="0"/>
          </a:p>
        </p:txBody>
      </p:sp>
      <p:pic>
        <p:nvPicPr>
          <p:cNvPr id="9218" name="Picture 2" descr="http://fishingclipart.co/1024/clip-art-of-a-sporty-fishing-man-scooping-up-a-fish-in-a-net-by-patrimonio-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9"/>
          <a:stretch/>
        </p:blipFill>
        <p:spPr bwMode="auto">
          <a:xfrm>
            <a:off x="162721" y="220436"/>
            <a:ext cx="3717129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2873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المعلمة: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114800" y="1447800"/>
            <a:ext cx="4343400" cy="41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3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لماذا دَعَا الأخطبوط سكان البحر إلى الاجتماع؟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3200" kern="0" dirty="0" smtClean="0">
                <a:solidFill>
                  <a:srgbClr val="002322"/>
                </a:solidFill>
              </a:rPr>
              <a:t>كيف كان البحر في الماضي وكيف أصبح؟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3200" b="0" i="0" u="none" strike="noStrike" kern="0" cap="none" spc="0" normalizeH="0" noProof="0" dirty="0" smtClean="0">
                <a:ln>
                  <a:noFill/>
                </a:ln>
                <a:solidFill>
                  <a:srgbClr val="0023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 هو رأي سمكة السيف؟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3200" kern="0" dirty="0" smtClean="0">
                <a:solidFill>
                  <a:srgbClr val="002322"/>
                </a:solidFill>
              </a:rPr>
              <a:t>لماذا اعترضتْ سمكة القرش على فكرة الهجرة؟</a:t>
            </a: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3200" b="0" i="0" u="none" strike="noStrike" kern="0" cap="none" spc="0" normalizeH="0" noProof="0" dirty="0" smtClean="0">
                <a:ln>
                  <a:noFill/>
                </a:ln>
                <a:solidFill>
                  <a:srgbClr val="0023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ماذا كان رأي الدلفين؟</a:t>
            </a:r>
          </a:p>
          <a:p>
            <a:pPr marR="0" lvl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ar-SA" sz="3200" b="0" i="0" u="none" strike="noStrike" kern="0" cap="none" spc="0" normalizeH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018" y="251346"/>
            <a:ext cx="3352800" cy="57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7790" y="228600"/>
            <a:ext cx="85379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9535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Kf065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81000"/>
            <a:ext cx="7315200" cy="6156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81400" y="609600"/>
            <a:ext cx="3657600" cy="2667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استمتعن</a:t>
            </a:r>
            <a:b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بالمقطع</a:t>
            </a:r>
            <a:b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التالي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7" descr="kid-watching-t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199" y="3524676"/>
            <a:ext cx="4114801" cy="3033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14400" y="1143000"/>
            <a:ext cx="7620000" cy="26670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4"/>
              </a:rPr>
              <a:t>https://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4"/>
              </a:rPr>
              <a:t>www.youtube.com/watch?v=eQ4mZgAb_BU</a:t>
            </a:r>
            <a:endParaRPr lang="ar-SA" sz="24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5"/>
              </a:rPr>
              <a:t>https://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5"/>
              </a:rPr>
              <a:t>www.youtube.com/watch?v=YizdCXQuTeI</a:t>
            </a:r>
            <a:endParaRPr lang="ar-SA" sz="24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6"/>
              </a:rPr>
              <a:t>https://www.youtube.com/watch?v=_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6"/>
              </a:rPr>
              <a:t>cpIpi27UZ4</a:t>
            </a:r>
            <a:endParaRPr lang="ar-SA" sz="24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ar-SA" sz="24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7" descr="kid-watching-t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199" y="3524676"/>
            <a:ext cx="4114801" cy="3033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065595"/>
      </p:ext>
    </p:extLst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OMPAQ\Desktop\خلفيات - Optimized Images\Picture1-Optimiz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Wave 4"/>
          <p:cNvSpPr/>
          <p:nvPr/>
        </p:nvSpPr>
        <p:spPr>
          <a:xfrm>
            <a:off x="2590800" y="838200"/>
            <a:ext cx="6096000" cy="2286000"/>
          </a:xfrm>
          <a:prstGeom prst="wave">
            <a:avLst>
              <a:gd name="adj1" fmla="val 12500"/>
              <a:gd name="adj2" fmla="val 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الكائنات البحرية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440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009242"/>
                </a:solidFill>
                <a:latin typeface="Arial" charset="0"/>
              </a:rPr>
              <a:t>«لا تُؤجِّلْ عَمَلَ اليومِ إلى الغَدِ»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D60093"/>
                </a:solidFill>
                <a:latin typeface="Arial" charset="0"/>
              </a:rPr>
              <a:t>”نعيمة مصطفى”</a:t>
            </a:r>
          </a:p>
        </p:txBody>
      </p:sp>
    </p:spTree>
  </p:cSld>
  <p:clrMapOvr>
    <a:masterClrMapping/>
  </p:clrMapOvr>
  <p:transition spd="slow">
    <p:wip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bestappsforkids.com/wp-content/uploads/2014/04/Earth-Day-600x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57" y="-5688"/>
            <a:ext cx="9144000" cy="68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5720687"/>
            <a:ext cx="6934200" cy="113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9000" b="1" dirty="0" smtClean="0">
              <a:solidFill>
                <a:srgbClr val="00B050"/>
              </a:solidFill>
              <a:cs typeface="Times New Roman"/>
            </a:endParaRPr>
          </a:p>
          <a:p>
            <a:pPr algn="ctr"/>
            <a:r>
              <a:rPr lang="ar-SA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المُحافَظَةُ على البِيئَةِ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9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ستطيل 7"/>
          <p:cNvSpPr>
            <a:spLocks noChangeArrowheads="1"/>
          </p:cNvSpPr>
          <p:nvPr/>
        </p:nvSpPr>
        <p:spPr bwMode="auto">
          <a:xfrm>
            <a:off x="990600" y="990600"/>
            <a:ext cx="7239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يتوقع منك في نهاية الدرس:</a:t>
            </a:r>
          </a:p>
        </p:txBody>
      </p:sp>
      <p:sp>
        <p:nvSpPr>
          <p:cNvPr id="4" name="مستطيل 7"/>
          <p:cNvSpPr>
            <a:spLocks noChangeArrowheads="1"/>
          </p:cNvSpPr>
          <p:nvPr/>
        </p:nvSpPr>
        <p:spPr bwMode="auto">
          <a:xfrm>
            <a:off x="609600" y="1981200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- الاستماع إلى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2- التعرف على الفكرة الرئيسة في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3- التعرف على أهم المفردات في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4- حل الأنشطة والتدريبات حلاً صحيحاً.</a:t>
            </a:r>
          </a:p>
        </p:txBody>
      </p:sp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مستطيل 7"/>
          <p:cNvSpPr>
            <a:spLocks noChangeArrowheads="1"/>
          </p:cNvSpPr>
          <p:nvPr/>
        </p:nvSpPr>
        <p:spPr bwMode="auto">
          <a:xfrm>
            <a:off x="990600" y="2971800"/>
            <a:ext cx="7239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11200" b="1" dirty="0" smtClean="0">
                <a:solidFill>
                  <a:prstClr val="black"/>
                </a:solidFill>
                <a:cs typeface="DecoType Naskh Variants" pitchFamily="2" charset="-78"/>
              </a:rPr>
              <a:t>الحِوَار</a:t>
            </a:r>
          </a:p>
        </p:txBody>
      </p:sp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khalid\Desktop\4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19838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C:\Users\khalid\Desktop\4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:\2\121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14550"/>
            <a:ext cx="45354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7"/>
          <p:cNvSpPr>
            <a:spLocks noChangeArrowheads="1"/>
          </p:cNvSpPr>
          <p:nvPr/>
        </p:nvSpPr>
        <p:spPr bwMode="auto">
          <a:xfrm>
            <a:off x="1143000" y="1600200"/>
            <a:ext cx="7620000" cy="343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7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اِفْتَحْ كتاب التّلميذ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7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صـ </a:t>
            </a:r>
            <a:r>
              <a:rPr lang="ar-SA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8</a:t>
            </a:r>
            <a:endParaRPr lang="ar-SA" sz="7700" b="1" dirty="0" smtClean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6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8" y="762000"/>
            <a:ext cx="76289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سَمَكَةُ القِرْشِ: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143000" y="3567823"/>
            <a:ext cx="723900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dirty="0" smtClean="0"/>
              <a:t>أَيُّهَا </a:t>
            </a:r>
            <a:r>
              <a:rPr lang="ar-SA" sz="4400" dirty="0"/>
              <a:t>الأُخْطُبُوطُ الحَكِيمُ، لِمَاذَا دَعَوْتَ كُلَّ الذينَ يَقطنونَ (يَسْكُنون) أعْمَاقَ البِحْرِ إلى هَذَا الاجْتِمَاعِ؟ </a:t>
            </a:r>
            <a:endParaRPr kumimoji="0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pic>
        <p:nvPicPr>
          <p:cNvPr id="2" name="Picture 2" descr="https://s-media-cache-ak0.pinimg.com/736x/bd/a7/c3/bda7c3cc68cc27578677b9a89e1b93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879497"/>
            <a:ext cx="51054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الأخطُبوط: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143000" y="3567823"/>
            <a:ext cx="723900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r" rtl="1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ar-SA" sz="3600" dirty="0"/>
              <a:t>لَقَدْ دَعَوْتُكُم إلى هَذَا الاجْتِماعِ كَيْ نَجِدَ حَلاًّ لِتَلَوِّثِ مِياهِ بِيئَتِنَا.كَانَ البَحْرُ نَظِيفًا يَتَّسِعُ لِكُلِّ ما يَسْكُنُ فِيهِ مِنَ الأَسْمَاكِ، وَنُجُومِ البَحْرِ، والدِّيدَانِ والـمُرْجَانِ، وَالدَّلافِينِ، والحِيتَانِ، والأعْشَابِ، والكائِنَاتِ البَحَرِيَّةِ الأُخْرَى. </a:t>
            </a:r>
            <a:endParaRPr kumimoji="0" lang="ar-SA" sz="36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http://images.clipartpanda.com/cute-octopus-clipart-LcKe6jB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4" y="304800"/>
            <a:ext cx="35925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3776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الأخطُبوط: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447800" y="3378958"/>
            <a:ext cx="723900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sz="3200" dirty="0"/>
              <a:t>أمْواجُهُ زَرْقَاءُ ومِيَاهُهُ نَظِيفَةٌ. وَلَكِنْ، مَعَ مُرورِ الزَّمَنِ، لاحَظْتُ أَنَّ أَشْيَاءَ سَوْدَاءَ وَأَوْسَاخًا تَمْلأُ قَاعَ البَحْرِ: بَعْضُهَا يُلْقِيهِ الإنْسَانُ على الشّاطِئِ، وَبَعْضُهَا تَرْمِيهِ السُّفُنُ ونَاقِلاتُ النَّفْطِ، وَبَعْضُهَا تَقْذِفهُ مَجَارِيرُ الـمَصَانِعِ، فَتَسْحَبُهُ الأمْواجُ إلى الدّاخِلِ وَقَدْ تَسَبَّبَتْ هَذِهِ النُّفَاياتُ بِنَقْلِ الأمْرِاضِ إلى الكائِنَاتِ البَحَرِيَّةِ، فَماتَ كَثِيرٌ منها.</a:t>
            </a:r>
            <a:endParaRPr lang="en-US" sz="3200" dirty="0"/>
          </a:p>
        </p:txBody>
      </p:sp>
      <p:pic>
        <p:nvPicPr>
          <p:cNvPr id="2050" name="Picture 2" descr="http://images.clipartpanda.com/cute-octopus-clipart-LcKe6jB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58"/>
            <a:ext cx="35925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8484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سَمَكَةُ السَّيْفِ: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219200" y="3429000"/>
            <a:ext cx="7239000" cy="248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r>
              <a:rPr lang="ar-SA" sz="3200" dirty="0"/>
              <a:t>مِنَ الصَّعْبِ أنْ نُواصِلَ </a:t>
            </a:r>
            <a:r>
              <a:rPr lang="ar-SA" sz="3200" dirty="0" smtClean="0"/>
              <a:t>الحَياةَ </a:t>
            </a:r>
            <a:r>
              <a:rPr lang="ar-SA" sz="3200" dirty="0"/>
              <a:t>في بَحْرٍ مُلَوَّثٍ أقْتَرِحُ أَنْ نُهَاجِرَ إلى البَرِّ.</a:t>
            </a:r>
            <a:endParaRPr lang="en-US" sz="3200" dirty="0"/>
          </a:p>
        </p:txBody>
      </p:sp>
      <p:pic>
        <p:nvPicPr>
          <p:cNvPr id="3074" name="Picture 2" descr="http://images.clipartpanda.com/swordfish-clipart-KijzAqriq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46672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84393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371</Words>
  <Application>Microsoft Office PowerPoint</Application>
  <PresentationFormat>On-screen Show (4:3)</PresentationFormat>
  <Paragraphs>54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9_نسق Office</vt:lpstr>
      <vt:lpstr>تصميم افتراضي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سَمَكَةُ القِرْشِ:</vt:lpstr>
      <vt:lpstr>الأخطُبوط:</vt:lpstr>
      <vt:lpstr>الأخطُبوط:</vt:lpstr>
      <vt:lpstr>سَمَكَةُ السَّيْفِ:</vt:lpstr>
      <vt:lpstr>سَمَكَةُ القِرْشِ:</vt:lpstr>
      <vt:lpstr>سَرَطَانُ البَحْرِ:</vt:lpstr>
      <vt:lpstr>الأخطُبوط:</vt:lpstr>
      <vt:lpstr>الدُّلْفِين:</vt:lpstr>
      <vt:lpstr>PowerPoint Presentation</vt:lpstr>
      <vt:lpstr>المعلمة: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Naima Mustapha</cp:lastModifiedBy>
  <cp:revision>90</cp:revision>
  <dcterms:created xsi:type="dcterms:W3CDTF">2013-03-12T08:19:52Z</dcterms:created>
  <dcterms:modified xsi:type="dcterms:W3CDTF">2016-08-26T17:44:10Z</dcterms:modified>
</cp:coreProperties>
</file>