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60" r:id="rId3"/>
    <p:sldId id="275" r:id="rId4"/>
    <p:sldId id="257" r:id="rId5"/>
    <p:sldId id="258" r:id="rId6"/>
    <p:sldId id="296" r:id="rId7"/>
    <p:sldId id="276" r:id="rId8"/>
    <p:sldId id="277" r:id="rId9"/>
    <p:sldId id="259" r:id="rId10"/>
    <p:sldId id="268" r:id="rId11"/>
    <p:sldId id="278" r:id="rId12"/>
    <p:sldId id="261" r:id="rId13"/>
    <p:sldId id="263" r:id="rId14"/>
    <p:sldId id="262" r:id="rId15"/>
    <p:sldId id="267" r:id="rId16"/>
    <p:sldId id="264" r:id="rId17"/>
    <p:sldId id="271" r:id="rId18"/>
    <p:sldId id="289" r:id="rId19"/>
    <p:sldId id="288" r:id="rId20"/>
    <p:sldId id="287" r:id="rId21"/>
    <p:sldId id="280" r:id="rId22"/>
    <p:sldId id="285" r:id="rId23"/>
    <p:sldId id="281" r:id="rId24"/>
    <p:sldId id="286" r:id="rId25"/>
    <p:sldId id="282" r:id="rId26"/>
    <p:sldId id="283" r:id="rId27"/>
    <p:sldId id="291" r:id="rId28"/>
    <p:sldId id="290" r:id="rId29"/>
    <p:sldId id="294" r:id="rId30"/>
    <p:sldId id="292" r:id="rId31"/>
    <p:sldId id="293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85" autoAdjust="0"/>
  </p:normalViewPr>
  <p:slideViewPr>
    <p:cSldViewPr>
      <p:cViewPr varScale="1">
        <p:scale>
          <a:sx n="77" d="100"/>
          <a:sy n="77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E150A-BC23-486E-A7E0-D35F435353BB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26002B-FE6D-4FA6-911A-8E48A7CC9242}">
      <dgm:prSet phldrT="[Text]" custT="1"/>
      <dgm:spPr/>
      <dgm:t>
        <a:bodyPr/>
        <a:lstStyle/>
        <a:p>
          <a:pPr algn="r" rtl="1"/>
          <a:r>
            <a:rPr lang="ar-SA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العدد</a:t>
          </a:r>
          <a:r>
            <a:rPr lang="ar-SA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(مفرد/مثنى/جمع)</a:t>
          </a:r>
          <a:endParaRPr lang="en-US" sz="3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CDE21-AE82-4B1C-8AA8-19C066B21E91}" type="sibTrans" cxnId="{A5009043-8C71-47F9-AD50-0C8C960F5F46}">
      <dgm:prSet/>
      <dgm:spPr/>
      <dgm:t>
        <a:bodyPr/>
        <a:lstStyle/>
        <a:p>
          <a:endParaRPr lang="en-US"/>
        </a:p>
      </dgm:t>
    </dgm:pt>
    <dgm:pt modelId="{A9410B71-DB1C-4A32-B6A7-7A0C2D066B7C}" type="parTrans" cxnId="{A5009043-8C71-47F9-AD50-0C8C960F5F46}">
      <dgm:prSet/>
      <dgm:spPr/>
      <dgm:t>
        <a:bodyPr/>
        <a:lstStyle/>
        <a:p>
          <a:endParaRPr lang="en-US"/>
        </a:p>
      </dgm:t>
    </dgm:pt>
    <dgm:pt modelId="{5CE8F07E-9222-4968-8556-AA7B0AA228AF}">
      <dgm:prSet phldrT="[Text]" custT="1"/>
      <dgm:spPr/>
      <dgm:t>
        <a:bodyPr/>
        <a:lstStyle/>
        <a:p>
          <a:pPr algn="r" rtl="1"/>
          <a:r>
            <a:rPr lang="ar-SA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الجنس</a:t>
          </a:r>
          <a:r>
            <a:rPr lang="ar-SA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(مذكر/مؤنّث)</a:t>
          </a:r>
          <a:endParaRPr lang="en-US" sz="3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7AF51-2CD4-443D-9595-60C92180B217}" type="sibTrans" cxnId="{56C90E2D-9F11-463D-B1AB-DFD56A69CC04}">
      <dgm:prSet/>
      <dgm:spPr/>
      <dgm:t>
        <a:bodyPr/>
        <a:lstStyle/>
        <a:p>
          <a:endParaRPr lang="en-US"/>
        </a:p>
      </dgm:t>
    </dgm:pt>
    <dgm:pt modelId="{5B5B7DB5-E378-47FD-B6CD-3ABC61A6EF64}" type="parTrans" cxnId="{56C90E2D-9F11-463D-B1AB-DFD56A69CC04}">
      <dgm:prSet/>
      <dgm:spPr/>
      <dgm:t>
        <a:bodyPr/>
        <a:lstStyle/>
        <a:p>
          <a:endParaRPr lang="en-US"/>
        </a:p>
      </dgm:t>
    </dgm:pt>
    <dgm:pt modelId="{E775BA05-1624-4537-9728-9E422F239E92}">
      <dgm:prSet phldrT="[Text]" custT="1"/>
      <dgm:spPr/>
      <dgm:t>
        <a:bodyPr/>
        <a:lstStyle/>
        <a:p>
          <a:pPr algn="r" rtl="1"/>
          <a:r>
            <a:rPr lang="ar-S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الإعْرابِ</a:t>
          </a:r>
          <a:r>
            <a:rPr lang="ar-S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(مذكر/مؤنّث)</a:t>
          </a:r>
          <a:endParaRPr lang="en-US" sz="3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BC1683-6454-40E9-A792-1E9683E8FDF3}" type="sibTrans" cxnId="{DCCBAAB0-559E-4005-9152-D1EF7078D350}">
      <dgm:prSet/>
      <dgm:spPr/>
      <dgm:t>
        <a:bodyPr/>
        <a:lstStyle/>
        <a:p>
          <a:endParaRPr lang="en-US"/>
        </a:p>
      </dgm:t>
    </dgm:pt>
    <dgm:pt modelId="{53F1AB12-A3F4-4412-835B-4A94710E8C07}" type="parTrans" cxnId="{DCCBAAB0-559E-4005-9152-D1EF7078D350}">
      <dgm:prSet/>
      <dgm:spPr/>
      <dgm:t>
        <a:bodyPr/>
        <a:lstStyle/>
        <a:p>
          <a:endParaRPr lang="en-US"/>
        </a:p>
      </dgm:t>
    </dgm:pt>
    <dgm:pt modelId="{BC45D446-488C-461D-B868-31A08D0FF7EF}">
      <dgm:prSet phldrT="[Text]" custT="1"/>
      <dgm:spPr/>
      <dgm:t>
        <a:bodyPr/>
        <a:lstStyle/>
        <a:p>
          <a:pPr algn="r" rtl="1"/>
          <a:r>
            <a:rPr lang="ar-SA" sz="3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3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التعريف والتنكير</a:t>
          </a:r>
          <a:endParaRPr lang="en-US" sz="37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785584-691D-4D8C-B747-9A126E15E601}" type="parTrans" cxnId="{22D5A2B5-0CF7-4C04-A259-18D3C1AEBE1E}">
      <dgm:prSet/>
      <dgm:spPr/>
      <dgm:t>
        <a:bodyPr/>
        <a:lstStyle/>
        <a:p>
          <a:endParaRPr lang="en-US"/>
        </a:p>
      </dgm:t>
    </dgm:pt>
    <dgm:pt modelId="{30EBA9B2-CA96-453B-83FB-2963DD296540}" type="sibTrans" cxnId="{22D5A2B5-0CF7-4C04-A259-18D3C1AEBE1E}">
      <dgm:prSet/>
      <dgm:spPr/>
      <dgm:t>
        <a:bodyPr/>
        <a:lstStyle/>
        <a:p>
          <a:endParaRPr lang="en-US"/>
        </a:p>
      </dgm:t>
    </dgm:pt>
    <dgm:pt modelId="{BBD9F1E0-1859-44D6-A2D8-03377B3180D6}" type="pres">
      <dgm:prSet presAssocID="{2C1E150A-BC23-486E-A7E0-D35F435353B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503FA7-C259-4943-8EAE-B82EEF1FA795}" type="pres">
      <dgm:prSet presAssocID="{2C1E150A-BC23-486E-A7E0-D35F435353BB}" presName="pyramid" presStyleLbl="node1" presStyleIdx="0" presStyleCnt="1"/>
      <dgm:spPr/>
    </dgm:pt>
    <dgm:pt modelId="{FC7FD0E1-C2FF-4EDA-8CF2-CA99976A7C33}" type="pres">
      <dgm:prSet presAssocID="{2C1E150A-BC23-486E-A7E0-D35F435353BB}" presName="theList" presStyleCnt="0"/>
      <dgm:spPr/>
    </dgm:pt>
    <dgm:pt modelId="{022E8396-3525-4AE6-B3C4-35361F21F093}" type="pres">
      <dgm:prSet presAssocID="{5CE8F07E-9222-4968-8556-AA7B0AA228AF}" presName="aNode" presStyleLbl="fgAcc1" presStyleIdx="0" presStyleCnt="4" custScaleX="344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388DE-AA82-4492-931B-79294F49338A}" type="pres">
      <dgm:prSet presAssocID="{5CE8F07E-9222-4968-8556-AA7B0AA228AF}" presName="aSpace" presStyleCnt="0"/>
      <dgm:spPr/>
    </dgm:pt>
    <dgm:pt modelId="{742B7B3D-55C1-43C1-B1F4-6AA552DE2159}" type="pres">
      <dgm:prSet presAssocID="{F026002B-FE6D-4FA6-911A-8E48A7CC9242}" presName="aNode" presStyleLbl="fgAcc1" presStyleIdx="1" presStyleCnt="4" custScaleX="348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7FF9F-BD1D-4BF4-95ED-3C2D7429F95F}" type="pres">
      <dgm:prSet presAssocID="{F026002B-FE6D-4FA6-911A-8E48A7CC9242}" presName="aSpace" presStyleCnt="0"/>
      <dgm:spPr/>
    </dgm:pt>
    <dgm:pt modelId="{167E9DB2-6B75-49F0-9E5C-9738F4C67A14}" type="pres">
      <dgm:prSet presAssocID="{E775BA05-1624-4537-9728-9E422F239E92}" presName="aNode" presStyleLbl="fgAcc1" presStyleIdx="2" presStyleCnt="4" custScaleX="348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E1319-A881-49F2-82AE-4F2A824092E7}" type="pres">
      <dgm:prSet presAssocID="{E775BA05-1624-4537-9728-9E422F239E92}" presName="aSpace" presStyleCnt="0"/>
      <dgm:spPr/>
    </dgm:pt>
    <dgm:pt modelId="{10C77327-10AF-4E60-97F9-3EB8B3BDBC24}" type="pres">
      <dgm:prSet presAssocID="{BC45D446-488C-461D-B868-31A08D0FF7EF}" presName="aNode" presStyleLbl="fgAcc1" presStyleIdx="3" presStyleCnt="4" custScaleX="348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B8D40-2F73-4626-8E2F-55DCBAB1B023}" type="pres">
      <dgm:prSet presAssocID="{BC45D446-488C-461D-B868-31A08D0FF7EF}" presName="aSpace" presStyleCnt="0"/>
      <dgm:spPr/>
    </dgm:pt>
  </dgm:ptLst>
  <dgm:cxnLst>
    <dgm:cxn modelId="{56C90E2D-9F11-463D-B1AB-DFD56A69CC04}" srcId="{2C1E150A-BC23-486E-A7E0-D35F435353BB}" destId="{5CE8F07E-9222-4968-8556-AA7B0AA228AF}" srcOrd="0" destOrd="0" parTransId="{5B5B7DB5-E378-47FD-B6CD-3ABC61A6EF64}" sibTransId="{DD07AF51-2CD4-443D-9595-60C92180B217}"/>
    <dgm:cxn modelId="{DCCBAAB0-559E-4005-9152-D1EF7078D350}" srcId="{2C1E150A-BC23-486E-A7E0-D35F435353BB}" destId="{E775BA05-1624-4537-9728-9E422F239E92}" srcOrd="2" destOrd="0" parTransId="{53F1AB12-A3F4-4412-835B-4A94710E8C07}" sibTransId="{FEBC1683-6454-40E9-A792-1E9683E8FDF3}"/>
    <dgm:cxn modelId="{EB9C41BC-097C-4121-AFF6-76A0EBDC5CA0}" type="presOf" srcId="{BC45D446-488C-461D-B868-31A08D0FF7EF}" destId="{10C77327-10AF-4E60-97F9-3EB8B3BDBC24}" srcOrd="0" destOrd="0" presId="urn:microsoft.com/office/officeart/2005/8/layout/pyramid2"/>
    <dgm:cxn modelId="{A5009043-8C71-47F9-AD50-0C8C960F5F46}" srcId="{2C1E150A-BC23-486E-A7E0-D35F435353BB}" destId="{F026002B-FE6D-4FA6-911A-8E48A7CC9242}" srcOrd="1" destOrd="0" parTransId="{A9410B71-DB1C-4A32-B6A7-7A0C2D066B7C}" sibTransId="{EA4CDE21-AE82-4B1C-8AA8-19C066B21E91}"/>
    <dgm:cxn modelId="{22D5A2B5-0CF7-4C04-A259-18D3C1AEBE1E}" srcId="{2C1E150A-BC23-486E-A7E0-D35F435353BB}" destId="{BC45D446-488C-461D-B868-31A08D0FF7EF}" srcOrd="3" destOrd="0" parTransId="{2F785584-691D-4D8C-B747-9A126E15E601}" sibTransId="{30EBA9B2-CA96-453B-83FB-2963DD296540}"/>
    <dgm:cxn modelId="{0BF0DD33-8088-49A0-B184-9110AFE7080A}" type="presOf" srcId="{5CE8F07E-9222-4968-8556-AA7B0AA228AF}" destId="{022E8396-3525-4AE6-B3C4-35361F21F093}" srcOrd="0" destOrd="0" presId="urn:microsoft.com/office/officeart/2005/8/layout/pyramid2"/>
    <dgm:cxn modelId="{FBB3E1B5-E673-41B2-ADDD-E9AE8C2884DC}" type="presOf" srcId="{2C1E150A-BC23-486E-A7E0-D35F435353BB}" destId="{BBD9F1E0-1859-44D6-A2D8-03377B3180D6}" srcOrd="0" destOrd="0" presId="urn:microsoft.com/office/officeart/2005/8/layout/pyramid2"/>
    <dgm:cxn modelId="{CA16AF18-2883-4770-88C7-B38572F9E531}" type="presOf" srcId="{E775BA05-1624-4537-9728-9E422F239E92}" destId="{167E9DB2-6B75-49F0-9E5C-9738F4C67A14}" srcOrd="0" destOrd="0" presId="urn:microsoft.com/office/officeart/2005/8/layout/pyramid2"/>
    <dgm:cxn modelId="{F0854007-0AD4-4A7B-A00E-7825A7E02BF8}" type="presOf" srcId="{F026002B-FE6D-4FA6-911A-8E48A7CC9242}" destId="{742B7B3D-55C1-43C1-B1F4-6AA552DE2159}" srcOrd="0" destOrd="0" presId="urn:microsoft.com/office/officeart/2005/8/layout/pyramid2"/>
    <dgm:cxn modelId="{E0B2FD9A-C3FE-4473-8273-7EE159273D00}" type="presParOf" srcId="{BBD9F1E0-1859-44D6-A2D8-03377B3180D6}" destId="{D6503FA7-C259-4943-8EAE-B82EEF1FA795}" srcOrd="0" destOrd="0" presId="urn:microsoft.com/office/officeart/2005/8/layout/pyramid2"/>
    <dgm:cxn modelId="{4D207F4E-EA6B-4F9B-9AAF-EA8F3E61F6DF}" type="presParOf" srcId="{BBD9F1E0-1859-44D6-A2D8-03377B3180D6}" destId="{FC7FD0E1-C2FF-4EDA-8CF2-CA99976A7C33}" srcOrd="1" destOrd="0" presId="urn:microsoft.com/office/officeart/2005/8/layout/pyramid2"/>
    <dgm:cxn modelId="{260BA42C-7DBE-49A2-BC90-B43E18D27427}" type="presParOf" srcId="{FC7FD0E1-C2FF-4EDA-8CF2-CA99976A7C33}" destId="{022E8396-3525-4AE6-B3C4-35361F21F093}" srcOrd="0" destOrd="0" presId="urn:microsoft.com/office/officeart/2005/8/layout/pyramid2"/>
    <dgm:cxn modelId="{8FD75C43-A523-4277-BB4E-951587A6D1AF}" type="presParOf" srcId="{FC7FD0E1-C2FF-4EDA-8CF2-CA99976A7C33}" destId="{B86388DE-AA82-4492-931B-79294F49338A}" srcOrd="1" destOrd="0" presId="urn:microsoft.com/office/officeart/2005/8/layout/pyramid2"/>
    <dgm:cxn modelId="{0934B0AF-3993-4758-A505-9BDE56C417C0}" type="presParOf" srcId="{FC7FD0E1-C2FF-4EDA-8CF2-CA99976A7C33}" destId="{742B7B3D-55C1-43C1-B1F4-6AA552DE2159}" srcOrd="2" destOrd="0" presId="urn:microsoft.com/office/officeart/2005/8/layout/pyramid2"/>
    <dgm:cxn modelId="{EBB7875B-51E2-4FF6-9897-8063D9BE9DA7}" type="presParOf" srcId="{FC7FD0E1-C2FF-4EDA-8CF2-CA99976A7C33}" destId="{E187FF9F-BD1D-4BF4-95ED-3C2D7429F95F}" srcOrd="3" destOrd="0" presId="urn:microsoft.com/office/officeart/2005/8/layout/pyramid2"/>
    <dgm:cxn modelId="{B11CFF1B-0394-4032-9FEF-3EA6E8D2E282}" type="presParOf" srcId="{FC7FD0E1-C2FF-4EDA-8CF2-CA99976A7C33}" destId="{167E9DB2-6B75-49F0-9E5C-9738F4C67A14}" srcOrd="4" destOrd="0" presId="urn:microsoft.com/office/officeart/2005/8/layout/pyramid2"/>
    <dgm:cxn modelId="{AA6BE1DD-6C28-44FE-981A-ADC084AABCFA}" type="presParOf" srcId="{FC7FD0E1-C2FF-4EDA-8CF2-CA99976A7C33}" destId="{9BBE1319-A881-49F2-82AE-4F2A824092E7}" srcOrd="5" destOrd="0" presId="urn:microsoft.com/office/officeart/2005/8/layout/pyramid2"/>
    <dgm:cxn modelId="{74194417-C161-4659-9ECE-B1CBC4D2DCF5}" type="presParOf" srcId="{FC7FD0E1-C2FF-4EDA-8CF2-CA99976A7C33}" destId="{10C77327-10AF-4E60-97F9-3EB8B3BDBC24}" srcOrd="6" destOrd="0" presId="urn:microsoft.com/office/officeart/2005/8/layout/pyramid2"/>
    <dgm:cxn modelId="{7D8AD7D7-E260-401E-9A3F-8603D59460FD}" type="presParOf" srcId="{FC7FD0E1-C2FF-4EDA-8CF2-CA99976A7C33}" destId="{E0BB8D40-2F73-4626-8E2F-55DCBAB1B02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E150A-BC23-486E-A7E0-D35F435353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26002B-FE6D-4FA6-911A-8E48A7CC9242}">
      <dgm:prSet phldrT="[Text]" custT="1"/>
      <dgm:spPr/>
      <dgm:t>
        <a:bodyPr/>
        <a:lstStyle/>
        <a:p>
          <a:pPr algn="ctr" rtl="1"/>
          <a:r>
            <a:rPr lang="ar-SA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Furat Regular" pitchFamily="2" charset="-78"/>
            </a:rPr>
            <a:t>الإفراد، التثنية، الجمع</a:t>
          </a:r>
          <a:endParaRPr lang="en-US" sz="3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Furat Regular" pitchFamily="2" charset="-78"/>
          </a:endParaRPr>
        </a:p>
      </dgm:t>
    </dgm:pt>
    <dgm:pt modelId="{EA4CDE21-AE82-4B1C-8AA8-19C066B21E91}" type="sibTrans" cxnId="{A5009043-8C71-47F9-AD50-0C8C960F5F46}">
      <dgm:prSet/>
      <dgm:spPr/>
      <dgm:t>
        <a:bodyPr/>
        <a:lstStyle/>
        <a:p>
          <a:pPr rtl="1"/>
          <a:endParaRPr lang="en-US"/>
        </a:p>
      </dgm:t>
    </dgm:pt>
    <dgm:pt modelId="{A9410B71-DB1C-4A32-B6A7-7A0C2D066B7C}" type="parTrans" cxnId="{A5009043-8C71-47F9-AD50-0C8C960F5F46}">
      <dgm:prSet/>
      <dgm:spPr/>
      <dgm:t>
        <a:bodyPr/>
        <a:lstStyle/>
        <a:p>
          <a:pPr rtl="1"/>
          <a:endParaRPr lang="en-US"/>
        </a:p>
      </dgm:t>
    </dgm:pt>
    <dgm:pt modelId="{5CE8F07E-9222-4968-8556-AA7B0AA228AF}">
      <dgm:prSet phldrT="[Text]" custT="1"/>
      <dgm:spPr/>
      <dgm:t>
        <a:bodyPr/>
        <a:lstStyle/>
        <a:p>
          <a:pPr algn="ctr" rtl="1"/>
          <a:r>
            <a:rPr lang="ar-SA" sz="3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Furat Regular" pitchFamily="2" charset="-78"/>
            </a:rPr>
            <a:t>التذكير والتأنيث</a:t>
          </a:r>
          <a:endParaRPr lang="en-US" sz="3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Furat Regular" pitchFamily="2" charset="-78"/>
          </a:endParaRPr>
        </a:p>
      </dgm:t>
    </dgm:pt>
    <dgm:pt modelId="{DD07AF51-2CD4-443D-9595-60C92180B217}" type="sibTrans" cxnId="{56C90E2D-9F11-463D-B1AB-DFD56A69CC04}">
      <dgm:prSet/>
      <dgm:spPr/>
      <dgm:t>
        <a:bodyPr/>
        <a:lstStyle/>
        <a:p>
          <a:pPr rtl="1"/>
          <a:endParaRPr lang="en-US"/>
        </a:p>
      </dgm:t>
    </dgm:pt>
    <dgm:pt modelId="{5B5B7DB5-E378-47FD-B6CD-3ABC61A6EF64}" type="parTrans" cxnId="{56C90E2D-9F11-463D-B1AB-DFD56A69CC04}">
      <dgm:prSet/>
      <dgm:spPr/>
      <dgm:t>
        <a:bodyPr/>
        <a:lstStyle/>
        <a:p>
          <a:pPr rtl="1"/>
          <a:endParaRPr lang="en-US"/>
        </a:p>
      </dgm:t>
    </dgm:pt>
    <dgm:pt modelId="{E775BA05-1624-4537-9728-9E422F239E92}">
      <dgm:prSet phldrT="[Text]" custT="1"/>
      <dgm:spPr/>
      <dgm:t>
        <a:bodyPr/>
        <a:lstStyle/>
        <a:p>
          <a:pPr algn="ctr" rtl="1"/>
          <a:r>
            <a:rPr lang="ar-SA" sz="3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Furat Regular" pitchFamily="2" charset="-78"/>
            </a:rPr>
            <a:t>الإعراب (مرفوع، منصوب، مجرور)</a:t>
          </a:r>
          <a:endParaRPr lang="en-US" sz="3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Furat Regular" pitchFamily="2" charset="-78"/>
          </a:endParaRPr>
        </a:p>
      </dgm:t>
    </dgm:pt>
    <dgm:pt modelId="{FEBC1683-6454-40E9-A792-1E9683E8FDF3}" type="sibTrans" cxnId="{DCCBAAB0-559E-4005-9152-D1EF7078D350}">
      <dgm:prSet/>
      <dgm:spPr/>
      <dgm:t>
        <a:bodyPr/>
        <a:lstStyle/>
        <a:p>
          <a:pPr rtl="1"/>
          <a:endParaRPr lang="en-US"/>
        </a:p>
      </dgm:t>
    </dgm:pt>
    <dgm:pt modelId="{53F1AB12-A3F4-4412-835B-4A94710E8C07}" type="parTrans" cxnId="{DCCBAAB0-559E-4005-9152-D1EF7078D350}">
      <dgm:prSet/>
      <dgm:spPr/>
      <dgm:t>
        <a:bodyPr/>
        <a:lstStyle/>
        <a:p>
          <a:pPr rtl="1"/>
          <a:endParaRPr lang="en-US"/>
        </a:p>
      </dgm:t>
    </dgm:pt>
    <dgm:pt modelId="{EA68D0BD-D95F-4194-A93E-668B4D52D6A2}">
      <dgm:prSet phldrT="[Text]" custT="1"/>
      <dgm:spPr/>
      <dgm:t>
        <a:bodyPr/>
        <a:lstStyle/>
        <a:p>
          <a:pPr algn="ctr" rtl="1"/>
          <a:r>
            <a:rPr lang="ar-SA" sz="3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Furat Regular" pitchFamily="2" charset="-78"/>
            </a:rPr>
            <a:t>التعريف والتنكير</a:t>
          </a:r>
          <a:endParaRPr lang="en-US" sz="3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Furat Regular" pitchFamily="2" charset="-78"/>
          </a:endParaRPr>
        </a:p>
      </dgm:t>
    </dgm:pt>
    <dgm:pt modelId="{05020C7F-D33A-4FDC-94DD-506AB907EEDD}" type="parTrans" cxnId="{EB0B1811-ECB2-498A-9760-FC4E62CBAD8D}">
      <dgm:prSet/>
      <dgm:spPr/>
      <dgm:t>
        <a:bodyPr/>
        <a:lstStyle/>
        <a:p>
          <a:endParaRPr lang="en-US"/>
        </a:p>
      </dgm:t>
    </dgm:pt>
    <dgm:pt modelId="{EBC8970F-A236-4CCA-AD5C-BEACBAAF4E05}" type="sibTrans" cxnId="{EB0B1811-ECB2-498A-9760-FC4E62CBAD8D}">
      <dgm:prSet/>
      <dgm:spPr/>
      <dgm:t>
        <a:bodyPr/>
        <a:lstStyle/>
        <a:p>
          <a:endParaRPr lang="en-US"/>
        </a:p>
      </dgm:t>
    </dgm:pt>
    <dgm:pt modelId="{20ED92FD-D561-4120-9CA9-84699BC294AA}" type="pres">
      <dgm:prSet presAssocID="{2C1E150A-BC23-486E-A7E0-D35F435353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21CCD70-07DB-4605-B9DE-28B066830597}" type="pres">
      <dgm:prSet presAssocID="{2C1E150A-BC23-486E-A7E0-D35F435353BB}" presName="Name1" presStyleCnt="0"/>
      <dgm:spPr/>
    </dgm:pt>
    <dgm:pt modelId="{5DC0761C-8399-4E68-8BB0-9086C366E69D}" type="pres">
      <dgm:prSet presAssocID="{2C1E150A-BC23-486E-A7E0-D35F435353BB}" presName="cycle" presStyleCnt="0"/>
      <dgm:spPr/>
    </dgm:pt>
    <dgm:pt modelId="{08626E98-CE8D-4E4F-96A1-FA02C6588850}" type="pres">
      <dgm:prSet presAssocID="{2C1E150A-BC23-486E-A7E0-D35F435353BB}" presName="srcNode" presStyleLbl="node1" presStyleIdx="0" presStyleCnt="4"/>
      <dgm:spPr/>
    </dgm:pt>
    <dgm:pt modelId="{93CE2AD1-3E72-4897-B52D-E577F4A4A534}" type="pres">
      <dgm:prSet presAssocID="{2C1E150A-BC23-486E-A7E0-D35F435353BB}" presName="conn" presStyleLbl="parChTrans1D2" presStyleIdx="0" presStyleCnt="1" custLinFactX="71844" custLinFactNeighborX="100000" custLinFactNeighborY="1567"/>
      <dgm:spPr/>
      <dgm:t>
        <a:bodyPr/>
        <a:lstStyle/>
        <a:p>
          <a:endParaRPr lang="en-US"/>
        </a:p>
      </dgm:t>
    </dgm:pt>
    <dgm:pt modelId="{38071153-52C5-4174-A94E-BAB89777783C}" type="pres">
      <dgm:prSet presAssocID="{2C1E150A-BC23-486E-A7E0-D35F435353BB}" presName="extraNode" presStyleLbl="node1" presStyleIdx="0" presStyleCnt="4"/>
      <dgm:spPr/>
    </dgm:pt>
    <dgm:pt modelId="{8BBF84C6-0A61-48CE-A97C-1A45161DCBFB}" type="pres">
      <dgm:prSet presAssocID="{2C1E150A-BC23-486E-A7E0-D35F435353BB}" presName="dstNode" presStyleLbl="node1" presStyleIdx="0" presStyleCnt="4"/>
      <dgm:spPr/>
    </dgm:pt>
    <dgm:pt modelId="{7BFE3497-25DA-40B3-9A94-20F6161FC562}" type="pres">
      <dgm:prSet presAssocID="{5CE8F07E-9222-4968-8556-AA7B0AA228AF}" presName="text_1" presStyleLbl="node1" presStyleIdx="0" presStyleCnt="4" custLinFactNeighborX="-3670" custLinFactNeighborY="-11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9196D-8D1D-4259-BC6D-CC7E0D478B0C}" type="pres">
      <dgm:prSet presAssocID="{5CE8F07E-9222-4968-8556-AA7B0AA228AF}" presName="accent_1" presStyleCnt="0"/>
      <dgm:spPr/>
    </dgm:pt>
    <dgm:pt modelId="{AC41E84C-1FCC-4CAF-8BB5-86231587E4EC}" type="pres">
      <dgm:prSet presAssocID="{5CE8F07E-9222-4968-8556-AA7B0AA228AF}" presName="accentRepeatNode" presStyleLbl="solidFgAcc1" presStyleIdx="0" presStyleCnt="4" custLinFactX="500000" custLinFactNeighborX="570004" custLinFactNeighborY="-16758"/>
      <dgm:spPr/>
    </dgm:pt>
    <dgm:pt modelId="{5CCA96A2-8EA6-44D8-8E1C-AD1C99D6148E}" type="pres">
      <dgm:prSet presAssocID="{F026002B-FE6D-4FA6-911A-8E48A7CC9242}" presName="text_2" presStyleLbl="node1" presStyleIdx="1" presStyleCnt="4" custLinFactNeighborX="-5462" custLinFactNeighborY="3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1881-C7DB-443C-98CA-2CE37259E8DC}" type="pres">
      <dgm:prSet presAssocID="{F026002B-FE6D-4FA6-911A-8E48A7CC9242}" presName="accent_2" presStyleCnt="0"/>
      <dgm:spPr/>
    </dgm:pt>
    <dgm:pt modelId="{015139F0-EF93-43A8-86EC-E8F087E578F1}" type="pres">
      <dgm:prSet presAssocID="{F026002B-FE6D-4FA6-911A-8E48A7CC9242}" presName="accentRepeatNode" presStyleLbl="solidFgAcc1" presStyleIdx="1" presStyleCnt="4" custLinFactX="500000" custLinFactNeighborX="511167" custLinFactNeighborY="8650"/>
      <dgm:spPr/>
    </dgm:pt>
    <dgm:pt modelId="{64B3D0C9-7FD5-4C33-98B0-3F4C6C5B9CCD}" type="pres">
      <dgm:prSet presAssocID="{E775BA05-1624-4537-9728-9E422F239E92}" presName="text_3" presStyleLbl="node1" presStyleIdx="2" presStyleCnt="4" custLinFactNeighborX="-3670" custLinFactNeighborY="5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1FE39-AB6C-40DC-8078-40CC6F244038}" type="pres">
      <dgm:prSet presAssocID="{E775BA05-1624-4537-9728-9E422F239E92}" presName="accent_3" presStyleCnt="0"/>
      <dgm:spPr/>
    </dgm:pt>
    <dgm:pt modelId="{7E9F4702-70FF-47A0-B761-6B6F24DE2CDA}" type="pres">
      <dgm:prSet presAssocID="{E775BA05-1624-4537-9728-9E422F239E92}" presName="accentRepeatNode" presStyleLbl="solidFgAcc1" presStyleIdx="2" presStyleCnt="4" custLinFactX="500000" custLinFactNeighborX="532488" custLinFactNeighborY="7617"/>
      <dgm:spPr/>
    </dgm:pt>
    <dgm:pt modelId="{2561552D-3CD6-46EF-A963-1D09116B215F}" type="pres">
      <dgm:prSet presAssocID="{EA68D0BD-D95F-4194-A93E-668B4D52D6A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850A7-E3A2-49B9-8186-E8EA8534BE99}" type="pres">
      <dgm:prSet presAssocID="{EA68D0BD-D95F-4194-A93E-668B4D52D6A2}" presName="accent_4" presStyleCnt="0"/>
      <dgm:spPr/>
    </dgm:pt>
    <dgm:pt modelId="{E1C9B315-2E90-492A-9661-3DD0D15BE2F2}" type="pres">
      <dgm:prSet presAssocID="{EA68D0BD-D95F-4194-A93E-668B4D52D6A2}" presName="accentRepeatNode" presStyleLbl="solidFgAcc1" presStyleIdx="3" presStyleCnt="4" custLinFactX="500000" custLinFactNeighborX="557032" custLinFactNeighborY="-6636"/>
      <dgm:spPr/>
    </dgm:pt>
  </dgm:ptLst>
  <dgm:cxnLst>
    <dgm:cxn modelId="{56C90E2D-9F11-463D-B1AB-DFD56A69CC04}" srcId="{2C1E150A-BC23-486E-A7E0-D35F435353BB}" destId="{5CE8F07E-9222-4968-8556-AA7B0AA228AF}" srcOrd="0" destOrd="0" parTransId="{5B5B7DB5-E378-47FD-B6CD-3ABC61A6EF64}" sibTransId="{DD07AF51-2CD4-443D-9595-60C92180B217}"/>
    <dgm:cxn modelId="{DCCBAAB0-559E-4005-9152-D1EF7078D350}" srcId="{2C1E150A-BC23-486E-A7E0-D35F435353BB}" destId="{E775BA05-1624-4537-9728-9E422F239E92}" srcOrd="2" destOrd="0" parTransId="{53F1AB12-A3F4-4412-835B-4A94710E8C07}" sibTransId="{FEBC1683-6454-40E9-A792-1E9683E8FDF3}"/>
    <dgm:cxn modelId="{0D2CCB52-BB4A-43DC-85B5-BCC67DE6583D}" type="presOf" srcId="{2C1E150A-BC23-486E-A7E0-D35F435353BB}" destId="{20ED92FD-D561-4120-9CA9-84699BC294AA}" srcOrd="0" destOrd="0" presId="urn:microsoft.com/office/officeart/2008/layout/VerticalCurvedList"/>
    <dgm:cxn modelId="{A5009043-8C71-47F9-AD50-0C8C960F5F46}" srcId="{2C1E150A-BC23-486E-A7E0-D35F435353BB}" destId="{F026002B-FE6D-4FA6-911A-8E48A7CC9242}" srcOrd="1" destOrd="0" parTransId="{A9410B71-DB1C-4A32-B6A7-7A0C2D066B7C}" sibTransId="{EA4CDE21-AE82-4B1C-8AA8-19C066B21E91}"/>
    <dgm:cxn modelId="{775CEDCF-B295-4C3C-B01C-8107B4143E17}" type="presOf" srcId="{DD07AF51-2CD4-443D-9595-60C92180B217}" destId="{93CE2AD1-3E72-4897-B52D-E577F4A4A534}" srcOrd="0" destOrd="0" presId="urn:microsoft.com/office/officeart/2008/layout/VerticalCurvedList"/>
    <dgm:cxn modelId="{7B2CE479-516F-46BF-8485-3C927670D297}" type="presOf" srcId="{EA68D0BD-D95F-4194-A93E-668B4D52D6A2}" destId="{2561552D-3CD6-46EF-A963-1D09116B215F}" srcOrd="0" destOrd="0" presId="urn:microsoft.com/office/officeart/2008/layout/VerticalCurvedList"/>
    <dgm:cxn modelId="{EB0B1811-ECB2-498A-9760-FC4E62CBAD8D}" srcId="{2C1E150A-BC23-486E-A7E0-D35F435353BB}" destId="{EA68D0BD-D95F-4194-A93E-668B4D52D6A2}" srcOrd="3" destOrd="0" parTransId="{05020C7F-D33A-4FDC-94DD-506AB907EEDD}" sibTransId="{EBC8970F-A236-4CCA-AD5C-BEACBAAF4E05}"/>
    <dgm:cxn modelId="{B8BB5371-DCCE-4022-A7F6-23C08A5393B3}" type="presOf" srcId="{E775BA05-1624-4537-9728-9E422F239E92}" destId="{64B3D0C9-7FD5-4C33-98B0-3F4C6C5B9CCD}" srcOrd="0" destOrd="0" presId="urn:microsoft.com/office/officeart/2008/layout/VerticalCurvedList"/>
    <dgm:cxn modelId="{554A5044-2702-46EE-94EA-19035A79C821}" type="presOf" srcId="{5CE8F07E-9222-4968-8556-AA7B0AA228AF}" destId="{7BFE3497-25DA-40B3-9A94-20F6161FC562}" srcOrd="0" destOrd="0" presId="urn:microsoft.com/office/officeart/2008/layout/VerticalCurvedList"/>
    <dgm:cxn modelId="{D83975E2-0CD5-4BA3-9A43-8836A3656BAF}" type="presOf" srcId="{F026002B-FE6D-4FA6-911A-8E48A7CC9242}" destId="{5CCA96A2-8EA6-44D8-8E1C-AD1C99D6148E}" srcOrd="0" destOrd="0" presId="urn:microsoft.com/office/officeart/2008/layout/VerticalCurvedList"/>
    <dgm:cxn modelId="{AE35C5A4-8BD2-4799-B2E5-0974EADD639B}" type="presParOf" srcId="{20ED92FD-D561-4120-9CA9-84699BC294AA}" destId="{D21CCD70-07DB-4605-B9DE-28B066830597}" srcOrd="0" destOrd="0" presId="urn:microsoft.com/office/officeart/2008/layout/VerticalCurvedList"/>
    <dgm:cxn modelId="{676E010F-3B67-478A-997B-C9F5E9D58BE9}" type="presParOf" srcId="{D21CCD70-07DB-4605-B9DE-28B066830597}" destId="{5DC0761C-8399-4E68-8BB0-9086C366E69D}" srcOrd="0" destOrd="0" presId="urn:microsoft.com/office/officeart/2008/layout/VerticalCurvedList"/>
    <dgm:cxn modelId="{928C72AE-78B3-4ECE-8327-BD911229C22D}" type="presParOf" srcId="{5DC0761C-8399-4E68-8BB0-9086C366E69D}" destId="{08626E98-CE8D-4E4F-96A1-FA02C6588850}" srcOrd="0" destOrd="0" presId="urn:microsoft.com/office/officeart/2008/layout/VerticalCurvedList"/>
    <dgm:cxn modelId="{C475DAAC-D6A9-47CC-AEF8-E434005CF43C}" type="presParOf" srcId="{5DC0761C-8399-4E68-8BB0-9086C366E69D}" destId="{93CE2AD1-3E72-4897-B52D-E577F4A4A534}" srcOrd="1" destOrd="0" presId="urn:microsoft.com/office/officeart/2008/layout/VerticalCurvedList"/>
    <dgm:cxn modelId="{BB24CF17-939C-4AB0-A1F8-7A5365C0FEE2}" type="presParOf" srcId="{5DC0761C-8399-4E68-8BB0-9086C366E69D}" destId="{38071153-52C5-4174-A94E-BAB89777783C}" srcOrd="2" destOrd="0" presId="urn:microsoft.com/office/officeart/2008/layout/VerticalCurvedList"/>
    <dgm:cxn modelId="{6E76F7D3-0064-4DD2-B558-2004B80DAF81}" type="presParOf" srcId="{5DC0761C-8399-4E68-8BB0-9086C366E69D}" destId="{8BBF84C6-0A61-48CE-A97C-1A45161DCBFB}" srcOrd="3" destOrd="0" presId="urn:microsoft.com/office/officeart/2008/layout/VerticalCurvedList"/>
    <dgm:cxn modelId="{8A991F4A-28F5-471F-BFBC-E3C2AF9E56DA}" type="presParOf" srcId="{D21CCD70-07DB-4605-B9DE-28B066830597}" destId="{7BFE3497-25DA-40B3-9A94-20F6161FC562}" srcOrd="1" destOrd="0" presId="urn:microsoft.com/office/officeart/2008/layout/VerticalCurvedList"/>
    <dgm:cxn modelId="{946F9D94-FE6C-4820-9452-89166899A16B}" type="presParOf" srcId="{D21CCD70-07DB-4605-B9DE-28B066830597}" destId="{F589196D-8D1D-4259-BC6D-CC7E0D478B0C}" srcOrd="2" destOrd="0" presId="urn:microsoft.com/office/officeart/2008/layout/VerticalCurvedList"/>
    <dgm:cxn modelId="{463E8C0B-7EAD-4279-8947-7D4F87B20886}" type="presParOf" srcId="{F589196D-8D1D-4259-BC6D-CC7E0D478B0C}" destId="{AC41E84C-1FCC-4CAF-8BB5-86231587E4EC}" srcOrd="0" destOrd="0" presId="urn:microsoft.com/office/officeart/2008/layout/VerticalCurvedList"/>
    <dgm:cxn modelId="{096DB558-0D4D-4C22-8E7F-E4A5AF2C1D80}" type="presParOf" srcId="{D21CCD70-07DB-4605-B9DE-28B066830597}" destId="{5CCA96A2-8EA6-44D8-8E1C-AD1C99D6148E}" srcOrd="3" destOrd="0" presId="urn:microsoft.com/office/officeart/2008/layout/VerticalCurvedList"/>
    <dgm:cxn modelId="{029B33FA-DBA4-4F7B-A7BD-3F3F7E6C0781}" type="presParOf" srcId="{D21CCD70-07DB-4605-B9DE-28B066830597}" destId="{869D1881-C7DB-443C-98CA-2CE37259E8DC}" srcOrd="4" destOrd="0" presId="urn:microsoft.com/office/officeart/2008/layout/VerticalCurvedList"/>
    <dgm:cxn modelId="{C5257A44-FB8B-407B-B441-0C9D6522E2FA}" type="presParOf" srcId="{869D1881-C7DB-443C-98CA-2CE37259E8DC}" destId="{015139F0-EF93-43A8-86EC-E8F087E578F1}" srcOrd="0" destOrd="0" presId="urn:microsoft.com/office/officeart/2008/layout/VerticalCurvedList"/>
    <dgm:cxn modelId="{060DDC88-A0CD-495B-B54F-69499193DDB9}" type="presParOf" srcId="{D21CCD70-07DB-4605-B9DE-28B066830597}" destId="{64B3D0C9-7FD5-4C33-98B0-3F4C6C5B9CCD}" srcOrd="5" destOrd="0" presId="urn:microsoft.com/office/officeart/2008/layout/VerticalCurvedList"/>
    <dgm:cxn modelId="{22B996DC-80BE-4605-A045-6AF1B148AB14}" type="presParOf" srcId="{D21CCD70-07DB-4605-B9DE-28B066830597}" destId="{2461FE39-AB6C-40DC-8078-40CC6F244038}" srcOrd="6" destOrd="0" presId="urn:microsoft.com/office/officeart/2008/layout/VerticalCurvedList"/>
    <dgm:cxn modelId="{FF2FBDF5-3F7B-496C-90E8-DE34A027D372}" type="presParOf" srcId="{2461FE39-AB6C-40DC-8078-40CC6F244038}" destId="{7E9F4702-70FF-47A0-B761-6B6F24DE2CDA}" srcOrd="0" destOrd="0" presId="urn:microsoft.com/office/officeart/2008/layout/VerticalCurvedList"/>
    <dgm:cxn modelId="{D93ADF96-11B2-484F-BE87-F86E29BD725F}" type="presParOf" srcId="{D21CCD70-07DB-4605-B9DE-28B066830597}" destId="{2561552D-3CD6-46EF-A963-1D09116B215F}" srcOrd="7" destOrd="0" presId="urn:microsoft.com/office/officeart/2008/layout/VerticalCurvedList"/>
    <dgm:cxn modelId="{4BE00462-F797-4E05-991F-F34A7DE8220A}" type="presParOf" srcId="{D21CCD70-07DB-4605-B9DE-28B066830597}" destId="{8EF850A7-E3A2-49B9-8186-E8EA8534BE99}" srcOrd="8" destOrd="0" presId="urn:microsoft.com/office/officeart/2008/layout/VerticalCurvedList"/>
    <dgm:cxn modelId="{7241976C-A717-4962-B026-3BABE7259295}" type="presParOf" srcId="{8EF850A7-E3A2-49B9-8186-E8EA8534BE99}" destId="{E1C9B315-2E90-492A-9661-3DD0D15BE2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03FA7-C259-4943-8EAE-B82EEF1FA795}">
      <dsp:nvSpPr>
        <dsp:cNvPr id="0" name=""/>
        <dsp:cNvSpPr/>
      </dsp:nvSpPr>
      <dsp:spPr>
        <a:xfrm>
          <a:off x="1223010" y="0"/>
          <a:ext cx="2997200" cy="29972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E8396-3525-4AE6-B3C4-35361F21F093}">
      <dsp:nvSpPr>
        <dsp:cNvPr id="0" name=""/>
        <dsp:cNvSpPr/>
      </dsp:nvSpPr>
      <dsp:spPr>
        <a:xfrm>
          <a:off x="342258" y="300012"/>
          <a:ext cx="6706882" cy="532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4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الجنس</a:t>
          </a:r>
          <a:r>
            <a:rPr lang="ar-SA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(مذكر/مؤنّث)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263" y="326017"/>
        <a:ext cx="6654872" cy="480695"/>
      </dsp:txXfrm>
    </dsp:sp>
    <dsp:sp modelId="{742B7B3D-55C1-43C1-B1F4-6AA552DE2159}">
      <dsp:nvSpPr>
        <dsp:cNvPr id="0" name=""/>
        <dsp:cNvSpPr/>
      </dsp:nvSpPr>
      <dsp:spPr>
        <a:xfrm>
          <a:off x="304805" y="899306"/>
          <a:ext cx="6781789" cy="532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4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العدد</a:t>
          </a:r>
          <a:r>
            <a:rPr lang="ar-SA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(مفرد/مثنى/جمع)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810" y="925311"/>
        <a:ext cx="6729779" cy="480695"/>
      </dsp:txXfrm>
    </dsp:sp>
    <dsp:sp modelId="{167E9DB2-6B75-49F0-9E5C-9738F4C67A14}">
      <dsp:nvSpPr>
        <dsp:cNvPr id="0" name=""/>
        <dsp:cNvSpPr/>
      </dsp:nvSpPr>
      <dsp:spPr>
        <a:xfrm>
          <a:off x="304795" y="1498600"/>
          <a:ext cx="6781809" cy="532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3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الإعْرابِ</a:t>
          </a:r>
          <a:r>
            <a:rPr lang="ar-SA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(مذكر/مؤنّث)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800" y="1524605"/>
        <a:ext cx="6729799" cy="480695"/>
      </dsp:txXfrm>
    </dsp:sp>
    <dsp:sp modelId="{10C77327-10AF-4E60-97F9-3EB8B3BDBC24}">
      <dsp:nvSpPr>
        <dsp:cNvPr id="0" name=""/>
        <dsp:cNvSpPr/>
      </dsp:nvSpPr>
      <dsp:spPr>
        <a:xfrm>
          <a:off x="304795" y="2097893"/>
          <a:ext cx="6781809" cy="532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37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التعريف والتنكير</a:t>
          </a:r>
          <a:endParaRPr lang="en-US" sz="37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800" y="2123898"/>
        <a:ext cx="6729799" cy="48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E2AD1-3E72-4897-B52D-E577F4A4A534}">
      <dsp:nvSpPr>
        <dsp:cNvPr id="0" name=""/>
        <dsp:cNvSpPr/>
      </dsp:nvSpPr>
      <dsp:spPr>
        <a:xfrm>
          <a:off x="3553464" y="-457626"/>
          <a:ext cx="4039036" cy="4039036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E3497-25DA-40B3-9A94-20F6161FC562}">
      <dsp:nvSpPr>
        <dsp:cNvPr id="0" name=""/>
        <dsp:cNvSpPr/>
      </dsp:nvSpPr>
      <dsp:spPr>
        <a:xfrm>
          <a:off x="91381" y="175721"/>
          <a:ext cx="6820856" cy="4610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90" tIns="93980" rIns="93980" bIns="9398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Furat Regular" pitchFamily="2" charset="-78"/>
            </a:rPr>
            <a:t>التذكير والتأنيث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Furat Regular" pitchFamily="2" charset="-78"/>
          </a:endParaRPr>
        </a:p>
      </dsp:txBody>
      <dsp:txXfrm>
        <a:off x="91381" y="175721"/>
        <a:ext cx="6820856" cy="461089"/>
      </dsp:txXfrm>
    </dsp:sp>
    <dsp:sp modelId="{AC41E84C-1FCC-4CAF-8BB5-86231587E4EC}">
      <dsp:nvSpPr>
        <dsp:cNvPr id="0" name=""/>
        <dsp:cNvSpPr/>
      </dsp:nvSpPr>
      <dsp:spPr>
        <a:xfrm>
          <a:off x="6220618" y="76201"/>
          <a:ext cx="576361" cy="576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A96A2-8EA6-44D8-8E1C-AD1C99D6148E}">
      <dsp:nvSpPr>
        <dsp:cNvPr id="0" name=""/>
        <dsp:cNvSpPr/>
      </dsp:nvSpPr>
      <dsp:spPr>
        <a:xfrm>
          <a:off x="247944" y="937809"/>
          <a:ext cx="6556502" cy="4610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9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Furat Regular" pitchFamily="2" charset="-78"/>
            </a:rPr>
            <a:t>الإفراد، التثنية، الجمع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Furat Regular" pitchFamily="2" charset="-78"/>
          </a:endParaRPr>
        </a:p>
      </dsp:txBody>
      <dsp:txXfrm>
        <a:off x="247944" y="937809"/>
        <a:ext cx="6556502" cy="461089"/>
      </dsp:txXfrm>
    </dsp:sp>
    <dsp:sp modelId="{015139F0-EF93-43A8-86EC-E8F087E578F1}">
      <dsp:nvSpPr>
        <dsp:cNvPr id="0" name=""/>
        <dsp:cNvSpPr/>
      </dsp:nvSpPr>
      <dsp:spPr>
        <a:xfrm>
          <a:off x="6145857" y="914397"/>
          <a:ext cx="576361" cy="576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3D0C9-7FD5-4C33-98B0-3F4C6C5B9CCD}">
      <dsp:nvSpPr>
        <dsp:cNvPr id="0" name=""/>
        <dsp:cNvSpPr/>
      </dsp:nvSpPr>
      <dsp:spPr>
        <a:xfrm>
          <a:off x="365436" y="1641284"/>
          <a:ext cx="6556502" cy="461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90" tIns="93980" rIns="93980" bIns="9398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Furat Regular" pitchFamily="2" charset="-78"/>
            </a:rPr>
            <a:t>الإعراب (مرفوع، منصوب، مجرور)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Furat Regular" pitchFamily="2" charset="-78"/>
          </a:endParaRPr>
        </a:p>
      </dsp:txBody>
      <dsp:txXfrm>
        <a:off x="365436" y="1641284"/>
        <a:ext cx="6556502" cy="461089"/>
      </dsp:txXfrm>
    </dsp:sp>
    <dsp:sp modelId="{7E9F4702-70FF-47A0-B761-6B6F24DE2CDA}">
      <dsp:nvSpPr>
        <dsp:cNvPr id="0" name=""/>
        <dsp:cNvSpPr/>
      </dsp:nvSpPr>
      <dsp:spPr>
        <a:xfrm>
          <a:off x="6268743" y="1600197"/>
          <a:ext cx="576361" cy="576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1552D-3CD6-46EF-A963-1D09116B215F}">
      <dsp:nvSpPr>
        <dsp:cNvPr id="0" name=""/>
        <dsp:cNvSpPr/>
      </dsp:nvSpPr>
      <dsp:spPr>
        <a:xfrm>
          <a:off x="341707" y="2305686"/>
          <a:ext cx="6820856" cy="461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90" tIns="93980" rIns="93980" bIns="9398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Furat Regular" pitchFamily="2" charset="-78"/>
            </a:rPr>
            <a:t>التعريف والتنكير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Furat Regular" pitchFamily="2" charset="-78"/>
          </a:endParaRPr>
        </a:p>
      </dsp:txBody>
      <dsp:txXfrm>
        <a:off x="341707" y="2305686"/>
        <a:ext cx="6820856" cy="461089"/>
      </dsp:txXfrm>
    </dsp:sp>
    <dsp:sp modelId="{E1C9B315-2E90-492A-9661-3DD0D15BE2F2}">
      <dsp:nvSpPr>
        <dsp:cNvPr id="0" name=""/>
        <dsp:cNvSpPr/>
      </dsp:nvSpPr>
      <dsp:spPr>
        <a:xfrm>
          <a:off x="6145852" y="2209802"/>
          <a:ext cx="576361" cy="576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0EC5B-37F6-4C40-837B-2F1791AF0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AFEF-3B8B-4E46-96B9-3B8BDD52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ar-SA" baseline="0" dirty="0" smtClean="0"/>
          </a:p>
          <a:p>
            <a:pPr algn="r" rtl="1"/>
            <a:r>
              <a:rPr lang="ar-SA" baseline="0" dirty="0" smtClean="0"/>
              <a:t> </a:t>
            </a:r>
          </a:p>
          <a:p>
            <a:pPr algn="r" rtl="1"/>
            <a:r>
              <a:rPr lang="ar-SA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انظر إلى هذهِ الصّورة!</a:t>
            </a:r>
            <a:r>
              <a:rPr lang="ar-SA" baseline="0" dirty="0" smtClean="0"/>
              <a:t> ما هي الكلمة التي وصفنا بها المنظر؟ نعم ، إنّها كلمة رائِعٌ وصفت المنظر فسميت صفة أو نعتًا أما كلمة منظر فهي موصوف أو منعوت</a:t>
            </a:r>
          </a:p>
          <a:p>
            <a:pPr algn="r" rtl="1"/>
            <a:r>
              <a:rPr lang="ar-SA" baseline="0" dirty="0" smtClean="0"/>
              <a:t>رائعٌ: هو اسم مفرد ، نكرة، مذكر، مرفوع مثلة مثل الموصوف تماما</a:t>
            </a:r>
          </a:p>
          <a:p>
            <a:pPr algn="r" rtl="1"/>
            <a:r>
              <a:rPr lang="ar-SA" baseline="0" dirty="0" smtClean="0"/>
              <a:t>إذا الصفة تتبع الموصوف تماما وتطابقه في كل شيء</a:t>
            </a:r>
          </a:p>
          <a:p>
            <a:pPr algn="r" rtl="1"/>
            <a:r>
              <a:rPr lang="ar-SA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Wingdings 2" charset="2"/>
              <a:buNone/>
            </a:pPr>
            <a:r>
              <a:rPr lang="ar-S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النَّعْتُ (الصِّفَةُ): اسْمٌ يَصِفُ اسْمًا آخرَ سابِقًا لَهُ يُسَمَّى المنْعُوت (الموصوف)، ويكونُ مُطابِقا لهُ.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100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انظر إلى هذهِ الصّورة!</a:t>
            </a:r>
            <a:r>
              <a:rPr lang="ar-SA" baseline="0" dirty="0" smtClean="0"/>
              <a:t> ماذا ترى؟  أين الصفة والموصوف في الجملة؟</a:t>
            </a:r>
          </a:p>
          <a:p>
            <a:pPr algn="r" rtl="1"/>
            <a:r>
              <a:rPr lang="ar-SA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ar-SA" baseline="0" dirty="0" smtClean="0"/>
          </a:p>
          <a:p>
            <a:pPr algn="r" rtl="1"/>
            <a:r>
              <a:rPr lang="ar-SA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ar-SA" baseline="0" dirty="0" smtClean="0"/>
          </a:p>
          <a:p>
            <a:pPr algn="r" rtl="1"/>
            <a:r>
              <a:rPr lang="ar-SA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انظر إلى هذا القطار. مكون من مجموعة من العربات، والعربة الأولى هي التي تتولى تحريك هذا</a:t>
            </a:r>
            <a:r>
              <a:rPr lang="ar-SA" baseline="0" dirty="0" smtClean="0"/>
              <a:t> القطار أما باقي العربات فهي توابع للقطار تسير وراءه. إذا ما مفهوم التوابع؟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04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تطابق النعت مع المنعوت في التأنيث والتعريف والإعراب  (مجرور</a:t>
            </a:r>
            <a:r>
              <a:rPr lang="ar-SA" baseline="0" dirty="0" smtClean="0"/>
              <a:t> بالكسرة ) </a:t>
            </a:r>
            <a:r>
              <a:rPr lang="ar-SA" dirty="0" smtClean="0"/>
              <a:t>والإفراد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تطابق النعت مع المنعوت في التأنيث والتعريف والإعراب  (مجرور</a:t>
            </a:r>
            <a:r>
              <a:rPr lang="ar-SA" baseline="0" dirty="0" smtClean="0"/>
              <a:t> بالكسرة ) </a:t>
            </a:r>
            <a:r>
              <a:rPr lang="ar-SA" dirty="0" smtClean="0"/>
              <a:t>والإفراد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تطابق النعت مع المنعوت في التذكير</a:t>
            </a:r>
            <a:r>
              <a:rPr lang="ar-SA" baseline="0" dirty="0" smtClean="0"/>
              <a:t> </a:t>
            </a:r>
            <a:r>
              <a:rPr lang="ar-SA" dirty="0" smtClean="0"/>
              <a:t>والتعريف والإعراب  (منصوبًا</a:t>
            </a:r>
            <a:r>
              <a:rPr lang="ar-SA" baseline="0" dirty="0" smtClean="0"/>
              <a:t>) </a:t>
            </a:r>
            <a:r>
              <a:rPr lang="ar-SA" dirty="0" smtClean="0"/>
              <a:t>والإفراد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تطابق النعت مع المنعوت في التذكير</a:t>
            </a:r>
            <a:r>
              <a:rPr lang="ar-SA" baseline="0" dirty="0" smtClean="0"/>
              <a:t> </a:t>
            </a:r>
            <a:r>
              <a:rPr lang="ar-SA" dirty="0" smtClean="0"/>
              <a:t>والتعريف والإعراب  (منصوبًا</a:t>
            </a:r>
            <a:r>
              <a:rPr lang="ar-SA" baseline="0" dirty="0" smtClean="0"/>
              <a:t>) </a:t>
            </a:r>
            <a:r>
              <a:rPr lang="ar-SA" dirty="0" smtClean="0"/>
              <a:t>والإفراد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إذن الفعل</a:t>
            </a:r>
            <a:r>
              <a:rPr lang="ar-SA" baseline="0" dirty="0" smtClean="0"/>
              <a:t> المضارع في هذه الجملة منصوبٌ بأنْ المصدرية وعلامَةُ نصبه الفتحة الظاهرة على آخره.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r>
              <a:rPr lang="ar-SA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تابِعٌ</a:t>
            </a:r>
            <a:r>
              <a:rPr lang="ar-S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ar-SA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جَمْعُهُ</a:t>
            </a:r>
            <a:r>
              <a:rPr lang="ar-S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تَوابِعُ وهو (</a:t>
            </a:r>
            <a:r>
              <a:rPr lang="ar-SA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فاعلٌ من تَبِع</a:t>
            </a:r>
            <a:r>
              <a:rPr lang="ar-S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َ) والمقصود</a:t>
            </a:r>
            <a:br>
              <a:rPr lang="ar-S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تابعٌ لصديقه: يَسِيرُ وَراءَهُ، وَيَتْبَعُهُ</a:t>
            </a:r>
          </a:p>
          <a:p>
            <a:pPr algn="r" rtl="1"/>
            <a:r>
              <a:rPr lang="ar-S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والتابعُ في النّحوِ:</a:t>
            </a:r>
            <a:r>
              <a:rPr lang="ar-SA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هو ما جرى عليهِ إعرابُ ما قَبْلَهُ (أي في حالاته الثلاث: الرفع والنصب والجر)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9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ar-SA" baseline="0" dirty="0" smtClean="0"/>
          </a:p>
          <a:p>
            <a:pPr algn="r" rtl="1"/>
            <a:r>
              <a:rPr lang="ar-SA" baseline="0" dirty="0" smtClean="0"/>
              <a:t> </a:t>
            </a:r>
          </a:p>
          <a:p>
            <a:pPr algn="r" rtl="1"/>
            <a:r>
              <a:rPr lang="ar-SA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ar-SA" baseline="0" dirty="0" smtClean="0"/>
          </a:p>
          <a:p>
            <a:pPr algn="r" rtl="1"/>
            <a:r>
              <a:rPr lang="ar-SA" baseline="0" dirty="0" smtClean="0"/>
              <a:t> </a:t>
            </a:r>
          </a:p>
          <a:p>
            <a:pPr algn="r" rtl="1"/>
            <a:r>
              <a:rPr lang="ar-SA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ar-SA" baseline="0" dirty="0" smtClean="0"/>
          </a:p>
          <a:p>
            <a:pPr algn="r" rtl="1"/>
            <a:r>
              <a:rPr lang="ar-SA" baseline="0" dirty="0" smtClean="0"/>
              <a:t> </a:t>
            </a:r>
          </a:p>
          <a:p>
            <a:pPr algn="r" rtl="1"/>
            <a:r>
              <a:rPr lang="ar-SA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انظر إلى هذهِ الصّورة!</a:t>
            </a:r>
            <a:r>
              <a:rPr lang="ar-SA" baseline="0" dirty="0" smtClean="0"/>
              <a:t> وصفها بعبارة جميلة ماذا ستقول؟</a:t>
            </a:r>
          </a:p>
          <a:p>
            <a:pPr algn="r" rtl="1"/>
            <a:r>
              <a:rPr lang="ar-SA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AFEF-3B8B-4E46-96B9-3B8BDD5257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6B0E-D353-468B-94C3-F22BF145F7D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C8DA-FA50-4B5E-BA6E-7F72DBDA8F21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305800" cy="3253380"/>
          </a:xfrm>
        </p:spPr>
        <p:txBody>
          <a:bodyPr/>
          <a:lstStyle/>
          <a:p>
            <a:pPr algn="ctr"/>
            <a:r>
              <a:rPr lang="ar-SA" sz="16600" dirty="0" smtClean="0">
                <a:cs typeface="SKR HEAD1 Hollow" pitchFamily="2" charset="-78"/>
              </a:rPr>
              <a:t>النَّعْتُ (الصِّفَةُ)</a:t>
            </a:r>
            <a:endParaRPr lang="en-US" sz="16600" dirty="0">
              <a:cs typeface="SKR HEAD1 Hollow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SA" dirty="0" smtClean="0"/>
              <a:t>قواعِدُ اللُّغَةِ</a:t>
            </a:r>
          </a:p>
        </p:txBody>
      </p:sp>
    </p:spTree>
    <p:extLst>
      <p:ext uri="{BB962C8B-B14F-4D97-AF65-F5344CB8AC3E}">
        <p14:creationId xmlns:p14="http://schemas.microsoft.com/office/powerpoint/2010/main" val="23089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53375" y="2286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sz="6000" dirty="0" smtClean="0">
                <a:cs typeface="Traditional Arabic" panose="02010000000000000000" pitchFamily="2" charset="-78"/>
              </a:rPr>
              <a:t>صِفْ هذهِ الصُّورة؟ </a:t>
            </a:r>
            <a:endParaRPr lang="en-US" sz="6000" dirty="0">
              <a:cs typeface="Traditional Arabic" panose="02010000000000000000" pitchFamily="2" charset="-78"/>
            </a:endParaRPr>
          </a:p>
        </p:txBody>
      </p:sp>
      <p:pic>
        <p:nvPicPr>
          <p:cNvPr id="2050" name="Picture 2" descr="https://encrypted-tbn0.gstatic.com/images?q=tbn:ANd9GcTxNEn0RLbjGxpvMfcOu-p9kO0xOWCa_3Hx16bCU3LCkrY2YI7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4" y="1153075"/>
            <a:ext cx="8025426" cy="526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53375" y="2286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 smtClean="0">
                <a:cs typeface="Traditional Arabic" panose="02010000000000000000" pitchFamily="2" charset="-78"/>
              </a:rPr>
              <a:t>هَذا مَنْـظَـرٌ رَائِعٌ</a:t>
            </a:r>
            <a:endParaRPr lang="en-US" sz="6000" dirty="0">
              <a:cs typeface="Traditional Arabic" panose="02010000000000000000" pitchFamily="2" charset="-78"/>
            </a:endParaRPr>
          </a:p>
        </p:txBody>
      </p:sp>
      <p:pic>
        <p:nvPicPr>
          <p:cNvPr id="3074" name="Picture 2" descr="https://fakename2.files.wordpress.com/2012/11/cat-mo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74" y="1371600"/>
            <a:ext cx="7000025" cy="52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34901"/>
              </p:ext>
            </p:extLst>
          </p:nvPr>
        </p:nvGraphicFramePr>
        <p:xfrm>
          <a:off x="457200" y="1066800"/>
          <a:ext cx="8229600" cy="3840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29600"/>
              </a:tblGrid>
              <a:tr h="17526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الصِّفَةُ (</a:t>
                      </a:r>
                      <a:r>
                        <a:rPr lang="ar-SA" sz="6600" dirty="0" smtClean="0">
                          <a:solidFill>
                            <a:srgbClr val="00206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رَائِعٌ</a:t>
                      </a:r>
                      <a:r>
                        <a:rPr lang="ar-SA" sz="66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): </a:t>
                      </a:r>
                    </a:p>
                    <a:p>
                      <a:pPr algn="ctr" rtl="1"/>
                      <a:r>
                        <a:rPr lang="ar-SA" sz="5400" dirty="0" smtClean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اسمٌ</a:t>
                      </a:r>
                      <a:r>
                        <a:rPr lang="ar-SA" sz="5400" baseline="0" dirty="0" smtClean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/ نكرةٌ/ مفردٌ/ مُذَكَّرٌ مرفوعٌ.</a:t>
                      </a:r>
                    </a:p>
                  </a:txBody>
                  <a:tcPr/>
                </a:tc>
              </a:tr>
              <a:tr h="17526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المَوْصُوفُ (</a:t>
                      </a:r>
                      <a:r>
                        <a:rPr lang="ar-SA" sz="6600" b="1" dirty="0" smtClean="0">
                          <a:solidFill>
                            <a:srgbClr val="00206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مَنْظَرٌ</a:t>
                      </a:r>
                      <a:r>
                        <a:rPr lang="ar-SA" sz="6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): </a:t>
                      </a:r>
                    </a:p>
                    <a:p>
                      <a:pPr algn="ctr" rtl="1"/>
                      <a:r>
                        <a:rPr lang="ar-SA" sz="5400" b="1" dirty="0" smtClean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اسمٌ</a:t>
                      </a:r>
                      <a:r>
                        <a:rPr lang="ar-SA" sz="5400" b="1" baseline="0" dirty="0" smtClean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/ نكرةٌ/ مفردٌ/ مُذَكَّرٌ مرفوعٌ.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2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765" y="201612"/>
            <a:ext cx="3048000" cy="10668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4000" dirty="0" smtClean="0"/>
              <a:t>نَسْـتَـنْـتِجُ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2465533"/>
              </p:ext>
            </p:extLst>
          </p:nvPr>
        </p:nvGraphicFramePr>
        <p:xfrm>
          <a:off x="228600" y="3516312"/>
          <a:ext cx="73914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042160" y="1249996"/>
            <a:ext cx="6858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 2" charset="2"/>
              <a:buNone/>
            </a:pPr>
            <a:endParaRPr lang="ar-SA" sz="4000" dirty="0" smtClean="0"/>
          </a:p>
          <a:p>
            <a:pPr marL="0" indent="0" algn="r" rtl="1">
              <a:buFont typeface="Wingdings 2" charset="2"/>
              <a:buNone/>
            </a:pPr>
            <a:r>
              <a:rPr lang="ar-S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النَّعْتُ (الصِّفَةُ): اسْمٌ يَصِفُ اسْمًا آخرَ سابِقًا لَهُ يُسَمَّى المنْعُوت (الموصوف)، ويكونُ مُطابِقا لهُ.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10000000000000000" pitchFamily="2" charset="-78"/>
            </a:endParaRPr>
          </a:p>
          <a:p>
            <a:pPr marL="0" indent="0" algn="r" rtl="1">
              <a:buFont typeface="Wingdings 2" charset="2"/>
              <a:buNone/>
            </a:pPr>
            <a:endParaRPr lang="ar-SA" sz="4000" dirty="0" smtClean="0"/>
          </a:p>
          <a:p>
            <a:pPr algn="r" rt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2"/>
            <a:ext cx="1701165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90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600" y="420114"/>
            <a:ext cx="838200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sz="5400" b="1" dirty="0" smtClean="0">
                <a:cs typeface="Traditional Arabic" panose="02010000000000000000" pitchFamily="2" charset="-78"/>
              </a:rPr>
              <a:t>تُحِبُّ المُعَلِّمَةُ نعيمَةُ </a:t>
            </a:r>
            <a:r>
              <a:rPr lang="ar-SA" sz="5400" b="1" dirty="0" smtClean="0">
                <a:solidFill>
                  <a:srgbClr val="C00000"/>
                </a:solidFill>
                <a:cs typeface="Traditional Arabic" panose="02010000000000000000" pitchFamily="2" charset="-78"/>
              </a:rPr>
              <a:t>الطالباتِ</a:t>
            </a:r>
            <a:r>
              <a:rPr lang="ar-SA" sz="5400" b="1" dirty="0" smtClean="0">
                <a:cs typeface="Traditional Arabic" panose="02010000000000000000" pitchFamily="2" charset="-78"/>
              </a:rPr>
              <a:t> </a:t>
            </a:r>
            <a:r>
              <a:rPr lang="ar-SA" sz="5400" b="1" dirty="0" smtClean="0">
                <a:solidFill>
                  <a:srgbClr val="C00000"/>
                </a:solidFill>
                <a:cs typeface="Traditional Arabic" panose="02010000000000000000" pitchFamily="2" charset="-78"/>
              </a:rPr>
              <a:t>المُجتَهِدَاتِ</a:t>
            </a:r>
            <a:endParaRPr lang="en-US" sz="5400" b="1" dirty="0">
              <a:solidFill>
                <a:srgbClr val="C00000"/>
              </a:solidFill>
              <a:cs typeface="Traditional Arabic" panose="02010000000000000000" pitchFamily="2" charset="-78"/>
            </a:endParaRPr>
          </a:p>
        </p:txBody>
      </p:sp>
      <p:pic>
        <p:nvPicPr>
          <p:cNvPr id="4100" name="Picture 4" descr="http://1.bp.blogspot.com/-_YzUsWbqG1s/Ta5x0KfUZ9I/AAAAAAAAAQ8/PPNkjuRLAJQ/s1600/School_Clip_Art_1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3999"/>
            <a:ext cx="690562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599" y="365886"/>
            <a:ext cx="7677355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6600" b="1" dirty="0" smtClean="0">
                <a:cs typeface="Traditional Arabic" panose="02010000000000000000" pitchFamily="2" charset="-78"/>
              </a:rPr>
              <a:t>سَميرُ </a:t>
            </a:r>
            <a:r>
              <a:rPr lang="ar-SA" sz="6600" b="1" dirty="0" smtClean="0">
                <a:cs typeface="Traditional Arabic" panose="02010000000000000000" pitchFamily="2" charset="-78"/>
              </a:rPr>
              <a:t>شَابٌ </a:t>
            </a:r>
            <a:r>
              <a:rPr lang="ar-SA" sz="6600" b="1" dirty="0" smtClean="0">
                <a:cs typeface="Traditional Arabic" panose="02010000000000000000" pitchFamily="2" charset="-78"/>
              </a:rPr>
              <a:t>ناجِحٌ</a:t>
            </a:r>
            <a:r>
              <a:rPr lang="ar-SA" sz="6600" b="1" dirty="0" smtClean="0">
                <a:cs typeface="Traditional Arabic" panose="02010000000000000000" pitchFamily="2" charset="-78"/>
              </a:rPr>
              <a:t>.</a:t>
            </a:r>
            <a:endParaRPr lang="en-US" sz="6600" b="1" dirty="0">
              <a:cs typeface="Traditional Arabic" panose="02010000000000000000" pitchFamily="2" charset="-78"/>
            </a:endParaRPr>
          </a:p>
        </p:txBody>
      </p:sp>
      <p:pic>
        <p:nvPicPr>
          <p:cNvPr id="1026" name="Picture 2" descr="http://i.ytimg.com/vi/4e7ztqGTQaU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98600"/>
            <a:ext cx="6931378" cy="51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439578"/>
            <a:ext cx="2718435" cy="8651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000" dirty="0" smtClean="0"/>
              <a:t>نَسْـتَـنْـتِجُ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045755"/>
              </p:ext>
            </p:extLst>
          </p:nvPr>
        </p:nvGraphicFramePr>
        <p:xfrm>
          <a:off x="1028698" y="3276600"/>
          <a:ext cx="7200901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818640"/>
            <a:ext cx="8839199" cy="1254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charset="2"/>
              <a:buNone/>
            </a:pPr>
            <a:endParaRPr lang="ar-SA" sz="4000" dirty="0" smtClean="0"/>
          </a:p>
          <a:p>
            <a:pPr marL="0" indent="0" algn="r" rtl="1">
              <a:buFont typeface="Wingdings 2" charset="2"/>
              <a:buNone/>
            </a:pPr>
            <a:r>
              <a:rPr lang="ar-SA" sz="1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Furat Regular" pitchFamily="2" charset="-78"/>
              </a:rPr>
              <a:t>الصفة تتبع الموصوف في حالاتٍ.</a:t>
            </a:r>
            <a:endParaRPr lang="ar-SA" sz="4900" dirty="0" smtClean="0">
              <a:cs typeface="AGA Furat Regular" pitchFamily="2" charset="-78"/>
            </a:endParaRPr>
          </a:p>
          <a:p>
            <a:pPr algn="ctr" rt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13" y="94138"/>
            <a:ext cx="1240686" cy="1556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02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60295"/>
              </p:ext>
            </p:extLst>
          </p:nvPr>
        </p:nvGraphicFramePr>
        <p:xfrm>
          <a:off x="381000" y="1752600"/>
          <a:ext cx="8229600" cy="3886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2954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solidFill>
                            <a:srgbClr val="002060"/>
                          </a:solidFill>
                          <a:cs typeface="Traditional Arabic" panose="02010000000000000000" pitchFamily="2" charset="-78"/>
                        </a:rPr>
                        <a:t>أَعُـــوذُ</a:t>
                      </a:r>
                      <a:r>
                        <a:rPr lang="ar-SA" sz="6000" b="1" baseline="0" dirty="0" smtClean="0">
                          <a:solidFill>
                            <a:srgbClr val="002060"/>
                          </a:solidFill>
                          <a:cs typeface="Traditional Arabic" panose="02010000000000000000" pitchFamily="2" charset="-78"/>
                        </a:rPr>
                        <a:t> بِـاللهِ مِنَ الشَّيْطَانِ الرَّجِيمِ</a:t>
                      </a:r>
                      <a:endParaRPr lang="en-US" sz="6000" b="1" dirty="0">
                        <a:solidFill>
                          <a:srgbClr val="002060"/>
                        </a:solidFill>
                        <a:cs typeface="Traditional Arabic" panose="0201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المَنْعُوتُ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النَّعْت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C00000"/>
                          </a:solidFill>
                          <a:cs typeface="Traditional Arabic" panose="02010000000000000000" pitchFamily="2" charset="-78"/>
                        </a:rPr>
                        <a:t> 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C00000"/>
                          </a:solidFill>
                          <a:cs typeface="Traditional Arabic" panose="02010000000000000000" pitchFamily="2" charset="-78"/>
                        </a:rPr>
                        <a:t> 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457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عَيِّنْ الصفة والموصوف في الأمثلة التالية: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70997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37275"/>
              </p:ext>
            </p:extLst>
          </p:nvPr>
        </p:nvGraphicFramePr>
        <p:xfrm>
          <a:off x="609600" y="914400"/>
          <a:ext cx="8229600" cy="3886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2954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cs typeface="Traditional Arabic" panose="02010000000000000000" pitchFamily="2" charset="-78"/>
                        </a:rPr>
                        <a:t>أَعُـــوذُ</a:t>
                      </a:r>
                      <a:r>
                        <a:rPr lang="ar-SA" sz="6000" b="1" baseline="0" dirty="0" smtClean="0">
                          <a:cs typeface="Traditional Arabic" panose="02010000000000000000" pitchFamily="2" charset="-78"/>
                        </a:rPr>
                        <a:t> بِـاللهِ مِنَ الشَّيْطَانِ الرَّجِيمِ</a:t>
                      </a:r>
                      <a:endParaRPr lang="en-US" sz="6000" b="1" dirty="0">
                        <a:cs typeface="Traditional Arabic" panose="0201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المَنْعُوتُ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النَّعْت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chemeClr val="bg1"/>
                          </a:solidFill>
                          <a:cs typeface="Traditional Arabic" panose="02010000000000000000" pitchFamily="2" charset="-78"/>
                        </a:rPr>
                        <a:t> الشَّيْطَان</a:t>
                      </a:r>
                      <a:endParaRPr lang="en-US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chemeClr val="bg1"/>
                          </a:solidFill>
                          <a:cs typeface="Traditional Arabic" panose="02010000000000000000" pitchFamily="2" charset="-78"/>
                        </a:rPr>
                        <a:t>الرَّجِــــيم </a:t>
                      </a:r>
                      <a:endParaRPr lang="en-US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90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79168"/>
              </p:ext>
            </p:extLst>
          </p:nvPr>
        </p:nvGraphicFramePr>
        <p:xfrm>
          <a:off x="609600" y="914400"/>
          <a:ext cx="8229600" cy="4511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2954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cs typeface="Traditional Arabic" panose="02010000000000000000" pitchFamily="2" charset="-78"/>
                        </a:rPr>
                        <a:t>«وأرْسَلَ عليهمْ طيرًا أبابيلَ</a:t>
                      </a:r>
                      <a:r>
                        <a:rPr lang="ar-SA" sz="6000" b="1" baseline="0" dirty="0" smtClean="0">
                          <a:cs typeface="Traditional Arabic" panose="02010000000000000000" pitchFamily="2" charset="-78"/>
                        </a:rPr>
                        <a:t> ترميهم بحجارةٍ من سجِّيلٍ»</a:t>
                      </a:r>
                      <a:endParaRPr lang="en-US" sz="6000" b="1" dirty="0">
                        <a:cs typeface="Traditional Arabic" panose="0201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المَنْعُوتُ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النَّعْت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C00000"/>
                          </a:solidFill>
                          <a:cs typeface="Traditional Arabic" panose="02010000000000000000" pitchFamily="2" charset="-78"/>
                        </a:rPr>
                        <a:t> 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C00000"/>
                          </a:solidFill>
                          <a:cs typeface="Traditional Arabic" panose="02010000000000000000" pitchFamily="2" charset="-78"/>
                        </a:rPr>
                        <a:t> 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021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828124"/>
            <a:ext cx="883920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sz="11500" dirty="0" smtClean="0">
                <a:cs typeface="Traditional Arabic" panose="02010000000000000000" pitchFamily="2" charset="-78"/>
              </a:rPr>
              <a:t>الأهداف</a:t>
            </a:r>
            <a:endParaRPr lang="en-US" sz="11500" dirty="0">
              <a:cs typeface="Traditional Arabic" panose="0201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050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SA" sz="5400" dirty="0" smtClean="0">
                <a:solidFill>
                  <a:srgbClr val="002060"/>
                </a:solidFill>
                <a:cs typeface="Traditional Arabic" panose="02010000000000000000" pitchFamily="2" charset="-78"/>
              </a:rPr>
              <a:t>تعرف الصَّفة وتمييزها واستعمالها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SA" sz="5400" dirty="0" smtClean="0">
                <a:solidFill>
                  <a:srgbClr val="FFFF00"/>
                </a:solidFill>
                <a:cs typeface="Traditional Arabic" panose="02010000000000000000" pitchFamily="2" charset="-78"/>
              </a:rPr>
              <a:t>التفريق بين الصفة وبين الموصوف في الجملة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SA" sz="5400" dirty="0" smtClean="0">
                <a:solidFill>
                  <a:srgbClr val="002060"/>
                </a:solidFill>
                <a:cs typeface="Traditional Arabic" panose="02010000000000000000" pitchFamily="2" charset="-78"/>
              </a:rPr>
              <a:t>مُلاحظة مطابقة الصّفة والموصوف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SA" sz="5400" dirty="0" smtClean="0">
                <a:solidFill>
                  <a:srgbClr val="FFFF00"/>
                </a:solidFill>
                <a:cs typeface="Traditional Arabic" panose="02010000000000000000" pitchFamily="2" charset="-78"/>
              </a:rPr>
              <a:t>إعراب اصفة والموصوف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82796"/>
              </p:ext>
            </p:extLst>
          </p:nvPr>
        </p:nvGraphicFramePr>
        <p:xfrm>
          <a:off x="609600" y="914400"/>
          <a:ext cx="8229600" cy="4511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2954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cs typeface="Traditional Arabic" panose="02010000000000000000" pitchFamily="2" charset="-78"/>
                        </a:rPr>
                        <a:t>«وأرْسَلَ عليهمْ طيرًا أبابيلَ</a:t>
                      </a:r>
                      <a:r>
                        <a:rPr lang="ar-SA" sz="6000" b="1" baseline="0" dirty="0" smtClean="0">
                          <a:cs typeface="Traditional Arabic" panose="02010000000000000000" pitchFamily="2" charset="-78"/>
                        </a:rPr>
                        <a:t> ترميهم بحجارةٍ من سجِّيلٍ»</a:t>
                      </a:r>
                      <a:endParaRPr lang="en-US" sz="6000" b="1" dirty="0">
                        <a:cs typeface="Traditional Arabic" panose="0201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المَنْعُوتُ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النَّعْت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chemeClr val="bg1"/>
                          </a:solidFill>
                          <a:cs typeface="Traditional Arabic" panose="02010000000000000000" pitchFamily="2" charset="-78"/>
                        </a:rPr>
                        <a:t>طَيْرًا </a:t>
                      </a:r>
                      <a:endParaRPr lang="en-US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chemeClr val="bg1"/>
                          </a:solidFill>
                          <a:cs typeface="Traditional Arabic" panose="02010000000000000000" pitchFamily="2" charset="-78"/>
                        </a:rPr>
                        <a:t>أبَابيل </a:t>
                      </a:r>
                      <a:endParaRPr lang="en-US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8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57931"/>
              </p:ext>
            </p:extLst>
          </p:nvPr>
        </p:nvGraphicFramePr>
        <p:xfrm>
          <a:off x="609600" y="914400"/>
          <a:ext cx="8229600" cy="4511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2954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cs typeface="Traditional Arabic" panose="02010000000000000000" pitchFamily="2" charset="-78"/>
                        </a:rPr>
                        <a:t>«اُدْعُ</a:t>
                      </a:r>
                      <a:r>
                        <a:rPr lang="ar-SA" sz="6000" b="1" baseline="0" dirty="0" smtClean="0">
                          <a:cs typeface="Traditional Arabic" panose="02010000000000000000" pitchFamily="2" charset="-78"/>
                        </a:rPr>
                        <a:t> إلى سبيل ربِّكَ بالحِكْمَةِ والمَوْعِظَةِ الحَسَنَةِ»</a:t>
                      </a:r>
                      <a:endParaRPr lang="en-US" sz="6000" b="1" dirty="0">
                        <a:cs typeface="Traditional Arabic" panose="0201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/>
                        <a:t>المَنْعُوتُ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/>
                        <a:t>النَّعْت</a:t>
                      </a:r>
                      <a:endParaRPr lang="en-US" sz="60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C00000"/>
                          </a:solidFill>
                          <a:cs typeface="Traditional Arabic" panose="02010000000000000000" pitchFamily="2" charset="-78"/>
                        </a:rPr>
                        <a:t> 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C00000"/>
                          </a:solidFill>
                          <a:cs typeface="Traditional Arabic" panose="02010000000000000000" pitchFamily="2" charset="-78"/>
                        </a:rPr>
                        <a:t> 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95076"/>
              </p:ext>
            </p:extLst>
          </p:nvPr>
        </p:nvGraphicFramePr>
        <p:xfrm>
          <a:off x="609600" y="914400"/>
          <a:ext cx="8229600" cy="4511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2954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cs typeface="Traditional Arabic" panose="02010000000000000000" pitchFamily="2" charset="-78"/>
                        </a:rPr>
                        <a:t>«اُدْعُ</a:t>
                      </a:r>
                      <a:r>
                        <a:rPr lang="ar-SA" sz="6000" b="1" baseline="0" dirty="0" smtClean="0">
                          <a:cs typeface="Traditional Arabic" panose="02010000000000000000" pitchFamily="2" charset="-78"/>
                        </a:rPr>
                        <a:t> إلى سبيل ربِّكَ بالحِكْمَةِ والمَوْعِظَةِ الحَسَنَةِ»</a:t>
                      </a:r>
                      <a:endParaRPr lang="en-US" sz="6000" b="1" dirty="0">
                        <a:cs typeface="Traditional Arabic" panose="0201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/>
                        <a:t>المَنْعُوتُ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/>
                        <a:t>النَّعْت</a:t>
                      </a:r>
                      <a:endParaRPr lang="en-US" sz="60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chemeClr val="bg1"/>
                          </a:solidFill>
                          <a:cs typeface="Traditional Arabic" panose="02010000000000000000" pitchFamily="2" charset="-78"/>
                        </a:rPr>
                        <a:t>المَوْعِظَةِ</a:t>
                      </a:r>
                      <a:endParaRPr lang="en-US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chemeClr val="bg1"/>
                          </a:solidFill>
                          <a:cs typeface="Traditional Arabic" panose="02010000000000000000" pitchFamily="2" charset="-78"/>
                        </a:rPr>
                        <a:t>الحَسَنَةِ</a:t>
                      </a:r>
                      <a:endParaRPr lang="en-US" sz="6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2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2253"/>
              </p:ext>
            </p:extLst>
          </p:nvPr>
        </p:nvGraphicFramePr>
        <p:xfrm>
          <a:off x="609600" y="914400"/>
          <a:ext cx="8229600" cy="3886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2954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cs typeface="Traditional Arabic" panose="02010000000000000000" pitchFamily="2" charset="-78"/>
                        </a:rPr>
                        <a:t>«اِشْتَرَيْتُ كِتَابَيْنِ مُفِيدَيْنِ</a:t>
                      </a:r>
                      <a:r>
                        <a:rPr lang="ar-SA" sz="6000" b="1" baseline="0" dirty="0" smtClean="0">
                          <a:cs typeface="Traditional Arabic" panose="02010000000000000000" pitchFamily="2" charset="-78"/>
                        </a:rPr>
                        <a:t>»</a:t>
                      </a:r>
                      <a:endParaRPr lang="en-US" sz="6000" b="1" dirty="0">
                        <a:cs typeface="Traditional Arabic" panose="0201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/>
                        <a:t>المَنْعُوتُ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/>
                        <a:t>النَّعْت</a:t>
                      </a:r>
                      <a:endParaRPr lang="en-US" sz="60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C00000"/>
                          </a:solidFill>
                          <a:cs typeface="Traditional Arabic" panose="02010000000000000000" pitchFamily="2" charset="-78"/>
                        </a:rPr>
                        <a:t> 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C00000"/>
                          </a:solidFill>
                          <a:cs typeface="Traditional Arabic" panose="02010000000000000000" pitchFamily="2" charset="-78"/>
                        </a:rPr>
                        <a:t> 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76891"/>
              </p:ext>
            </p:extLst>
          </p:nvPr>
        </p:nvGraphicFramePr>
        <p:xfrm>
          <a:off x="609600" y="914400"/>
          <a:ext cx="8229600" cy="3886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2954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6000" b="1" dirty="0" smtClean="0">
                          <a:cs typeface="Traditional Arabic" panose="02010000000000000000" pitchFamily="2" charset="-78"/>
                        </a:rPr>
                        <a:t>«اِشْتَرَيْتُ كِتَابَيْنِ مُفِيدَيْنِ</a:t>
                      </a:r>
                      <a:r>
                        <a:rPr lang="ar-SA" sz="6000" b="1" baseline="0" dirty="0" smtClean="0">
                          <a:cs typeface="Traditional Arabic" panose="02010000000000000000" pitchFamily="2" charset="-78"/>
                        </a:rPr>
                        <a:t>»</a:t>
                      </a:r>
                      <a:endParaRPr lang="en-US" sz="6000" b="1" dirty="0">
                        <a:cs typeface="Traditional Arabic" panose="0201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المَنْعُوتُ</a:t>
                      </a:r>
                      <a:endParaRPr lang="en-US" sz="66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النَّعْت</a:t>
                      </a:r>
                      <a:endParaRPr lang="en-US" sz="66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FFFF00"/>
                          </a:solidFill>
                          <a:cs typeface="Traditional Arabic" panose="02010000000000000000" pitchFamily="2" charset="-78"/>
                        </a:rPr>
                        <a:t>كِتابَيْنِ</a:t>
                      </a:r>
                      <a:endParaRPr lang="en-US" sz="6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>
                          <a:solidFill>
                            <a:srgbClr val="FFFF00"/>
                          </a:solidFill>
                          <a:cs typeface="Traditional Arabic" panose="02010000000000000000" pitchFamily="2" charset="-78"/>
                        </a:rPr>
                        <a:t>مُفيدَيْنِ</a:t>
                      </a:r>
                      <a:endParaRPr lang="en-US" sz="6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2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8153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أكمل بنعتٍ مناسبٍ:</a:t>
            </a:r>
          </a:p>
          <a:p>
            <a:pPr algn="r" rtl="1"/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«المؤمِنُ .......خيرٌ وأحَبُّ إلى اللهِ من المؤمِنِ .......... وفي كُلًّ خَيْر»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477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8153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أكمل بنعتٍ مناسبٍ:</a:t>
            </a:r>
          </a:p>
          <a:p>
            <a:pPr algn="r" rtl="1"/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المؤمِنُ </a:t>
            </a:r>
            <a:r>
              <a:rPr lang="ar-SA" sz="6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القَـوِيُّ </a:t>
            </a:r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خيرٌ وأحَبُّ إلى اللهِ من المؤمِنِ </a:t>
            </a:r>
            <a:r>
              <a:rPr lang="ar-SA" sz="6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الضَّعِيفِ</a:t>
            </a:r>
            <a:r>
              <a:rPr lang="ar-SA" sz="6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 </a:t>
            </a:r>
            <a:r>
              <a:rPr lang="ar-SA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 </a:t>
            </a:r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10000000000000000" pitchFamily="2" charset="-78"/>
              </a:rPr>
              <a:t>وَفِي كُلًّ خير»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74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31176"/>
              </p:ext>
            </p:extLst>
          </p:nvPr>
        </p:nvGraphicFramePr>
        <p:xfrm>
          <a:off x="107506" y="548680"/>
          <a:ext cx="8804935" cy="538372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72263"/>
                <a:gridCol w="1556084"/>
                <a:gridCol w="1323472"/>
                <a:gridCol w="1653116"/>
              </a:tblGrid>
              <a:tr h="8496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الأمثلة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المنعوت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النعت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أوجه التطابق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0" dirty="0" smtClean="0"/>
                        <a:t>1. نَجَحَتِ الطالبةُ المُجْتَهِدَةُ</a:t>
                      </a:r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0" dirty="0" smtClean="0"/>
                        <a:t>2. شاهَدْتُ زهرَتَيْن مُتَفَتِّحَتَيْن في الحديقةِ.</a:t>
                      </a:r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2800" dirty="0"/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0" dirty="0" smtClean="0"/>
                        <a:t>3.وقفَ اللاعبون الماهرونَ في الملعبِ.</a:t>
                      </a:r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2800" dirty="0"/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 smtClean="0"/>
                        <a:t>3.</a:t>
                      </a:r>
                      <a:r>
                        <a:rPr lang="ar-SA" sz="2800" b="0" baseline="0" dirty="0" smtClean="0"/>
                        <a:t> قرأتُ القُرآنَ الكريمَ.</a:t>
                      </a:r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2800" dirty="0"/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 smtClean="0"/>
                        <a:t>3.</a:t>
                      </a:r>
                      <a:r>
                        <a:rPr lang="ar-SA" sz="2800" b="0" baseline="0" dirty="0" smtClean="0"/>
                        <a:t> نَجَحَ التلمِيذُ المُجْتَهِدُ.</a:t>
                      </a:r>
                      <a:endParaRPr lang="ar-SA" sz="3200" b="0" dirty="0" smtClean="0"/>
                    </a:p>
                    <a:p>
                      <a:pPr algn="r" rtl="1"/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ربع نص 14"/>
          <p:cNvSpPr txBox="1"/>
          <p:nvPr/>
        </p:nvSpPr>
        <p:spPr>
          <a:xfrm>
            <a:off x="4011" y="1600200"/>
            <a:ext cx="174859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العدد</a:t>
            </a:r>
          </a:p>
          <a:p>
            <a:pPr algn="ctr"/>
            <a:r>
              <a:rPr lang="ar-SA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الجنس</a:t>
            </a:r>
          </a:p>
          <a:p>
            <a:pPr algn="ctr"/>
            <a:r>
              <a:rPr lang="ar-SA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التعريف </a:t>
            </a:r>
          </a:p>
          <a:p>
            <a:pPr algn="ctr"/>
            <a:r>
              <a:rPr lang="ar-SA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التنكير</a:t>
            </a:r>
          </a:p>
          <a:p>
            <a:pPr algn="ctr"/>
            <a:r>
              <a:rPr lang="ar-SA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 الإعراب</a:t>
            </a:r>
            <a:endParaRPr lang="ar-SA" sz="44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8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91099"/>
              </p:ext>
            </p:extLst>
          </p:nvPr>
        </p:nvGraphicFramePr>
        <p:xfrm>
          <a:off x="107506" y="548680"/>
          <a:ext cx="8804935" cy="642753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690085"/>
                <a:gridCol w="1572079"/>
                <a:gridCol w="1533727"/>
                <a:gridCol w="2009044"/>
              </a:tblGrid>
              <a:tr h="8496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الأمثلة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المنعوت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النعت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أوجه التطابق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 smtClean="0"/>
                        <a:t>6.سَبَحَ الأطفال في بركةٍ نَظيفَةٍ.</a:t>
                      </a:r>
                    </a:p>
                    <a:p>
                      <a:pPr algn="r" rtl="1"/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 smtClean="0"/>
                        <a:t>7.قامتِ المدرسةُ برحلاتٍ ترفيهيةٍ .</a:t>
                      </a:r>
                    </a:p>
                    <a:p>
                      <a:pPr algn="r" rtl="1"/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2800" dirty="0"/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0" dirty="0" smtClean="0"/>
                        <a:t>8. مدرسُة الهُدى</a:t>
                      </a:r>
                      <a:r>
                        <a:rPr lang="ar-SA" sz="2800" b="0" baseline="0" dirty="0" smtClean="0"/>
                        <a:t> مدرَسَةٌ جميلةٌ</a:t>
                      </a:r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2800" dirty="0"/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0" dirty="0" smtClean="0"/>
                        <a:t>9. المُسلِمُ المُخلِصُ يُطِيعُ اللهَ.</a:t>
                      </a:r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2800" dirty="0"/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0" dirty="0" smtClean="0"/>
                        <a:t>10. قطف الولدُ الزّهرةَ البيضاءَ.</a:t>
                      </a:r>
                      <a:endParaRPr lang="ar-SA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14"/>
          <p:cNvSpPr txBox="1"/>
          <p:nvPr/>
        </p:nvSpPr>
        <p:spPr>
          <a:xfrm>
            <a:off x="251520" y="1696822"/>
            <a:ext cx="172968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العدد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الجنس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التعريف 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التنكير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 الإعراب</a:t>
            </a:r>
          </a:p>
        </p:txBody>
      </p:sp>
    </p:spTree>
    <p:extLst>
      <p:ext uri="{BB962C8B-B14F-4D97-AF65-F5344CB8AC3E}">
        <p14:creationId xmlns:p14="http://schemas.microsoft.com/office/powerpoint/2010/main" val="14660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2"/>
          <p:cNvSpPr/>
          <p:nvPr/>
        </p:nvSpPr>
        <p:spPr>
          <a:xfrm>
            <a:off x="0" y="304800"/>
            <a:ext cx="9143999" cy="114300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ctr"/>
            <a:endParaRPr lang="ar-SA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 algn="ctr"/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أعين </a:t>
            </a:r>
            <a:r>
              <a:rPr lang="ar-SA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كل نعت و منعوته فيما يأتي ،ثم أبين أوجه المطابقة بينهما :</a:t>
            </a:r>
          </a:p>
          <a:p>
            <a:pPr lvl="1" algn="ctr"/>
            <a:endParaRPr lang="ar-SA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مربع نص 4"/>
          <p:cNvSpPr txBox="1"/>
          <p:nvPr/>
        </p:nvSpPr>
        <p:spPr>
          <a:xfrm>
            <a:off x="5004048" y="1928440"/>
            <a:ext cx="396044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AutoNum type="arabicPeriod"/>
            </a:pPr>
            <a:r>
              <a:rPr lang="ar-SA" sz="2400" b="1" dirty="0" smtClean="0">
                <a:solidFill>
                  <a:schemeClr val="bg1"/>
                </a:solidFill>
              </a:rPr>
              <a:t>وقفَ الطلابُ المجتهدون فرحين.</a:t>
            </a:r>
          </a:p>
          <a:p>
            <a:pPr marL="342900" indent="-342900" algn="r" rtl="1">
              <a:buAutoNum type="arabicPeriod"/>
            </a:pPr>
            <a:r>
              <a:rPr lang="ar-SA" sz="2400" b="1" dirty="0" smtClean="0">
                <a:solidFill>
                  <a:schemeClr val="bg1"/>
                </a:solidFill>
              </a:rPr>
              <a:t>أدرسُ في مدرسةٍ جميلةٍ.</a:t>
            </a:r>
          </a:p>
          <a:p>
            <a:pPr marL="342900" indent="-342900" algn="r" rtl="1">
              <a:buAutoNum type="arabicPeriod"/>
            </a:pPr>
            <a:endParaRPr lang="ar-SA" sz="2400" b="1" dirty="0" smtClean="0">
              <a:solidFill>
                <a:schemeClr val="bg1"/>
              </a:solidFill>
            </a:endParaRPr>
          </a:p>
          <a:p>
            <a:pPr marL="342900" indent="-342900" algn="r" rtl="1">
              <a:buAutoNum type="arabicPeriod"/>
            </a:pPr>
            <a:r>
              <a:rPr lang="ar-SA" sz="2400" b="1" dirty="0" smtClean="0">
                <a:solidFill>
                  <a:schemeClr val="bg1"/>
                </a:solidFill>
              </a:rPr>
              <a:t>زارَت فاطمةُ المسجدَ الأقصى.</a:t>
            </a:r>
          </a:p>
          <a:p>
            <a:pPr marL="342900" indent="-342900" algn="r" rtl="1">
              <a:buAutoNum type="arabicPeriod"/>
            </a:pPr>
            <a:r>
              <a:rPr lang="ar-SA" sz="2400" b="1" dirty="0" smtClean="0">
                <a:solidFill>
                  <a:schemeClr val="bg1"/>
                </a:solidFill>
              </a:rPr>
              <a:t>اهدنا الصراطَ المستقيمَ.</a:t>
            </a:r>
          </a:p>
          <a:p>
            <a:pPr algn="r" rtl="1"/>
            <a:endParaRPr lang="ar-SA" sz="2400" b="1" dirty="0" smtClean="0">
              <a:solidFill>
                <a:schemeClr val="bg1"/>
              </a:solidFill>
            </a:endParaRPr>
          </a:p>
          <a:p>
            <a:pPr algn="r" rtl="1"/>
            <a:r>
              <a:rPr lang="ar-SA" sz="2400" b="1" dirty="0" smtClean="0">
                <a:solidFill>
                  <a:schemeClr val="bg1"/>
                </a:solidFill>
              </a:rPr>
              <a:t>5. المُعلّماتُ المتقناتُ مخلصاتٌ في عملهن.</a:t>
            </a:r>
            <a:endParaRPr lang="ar-SA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41083"/>
              </p:ext>
            </p:extLst>
          </p:nvPr>
        </p:nvGraphicFramePr>
        <p:xfrm>
          <a:off x="68841" y="1600200"/>
          <a:ext cx="4935207" cy="50096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9474"/>
                <a:gridCol w="1558334"/>
                <a:gridCol w="2057399"/>
              </a:tblGrid>
              <a:tr h="886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النعت</a:t>
                      </a:r>
                      <a:endParaRPr lang="ar-SA" sz="28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المنعوت</a:t>
                      </a:r>
                      <a:endParaRPr lang="ar-SA" sz="28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أوجه التطابق</a:t>
                      </a:r>
                      <a:endParaRPr lang="ar-SA" sz="28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18697"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/>
                        <a:t>الجمع-التعريف-الرفع-التذكير</a:t>
                      </a:r>
                    </a:p>
                  </a:txBody>
                  <a:tcPr/>
                </a:tc>
              </a:tr>
              <a:tr h="818697"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/>
                        <a:t>الجمع-التعريف-الرفع-التذكير</a:t>
                      </a:r>
                    </a:p>
                  </a:txBody>
                  <a:tcPr/>
                </a:tc>
              </a:tr>
              <a:tr h="818697"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/>
                        <a:t>الجمع-التعريف-الرفع-التذكير</a:t>
                      </a:r>
                    </a:p>
                  </a:txBody>
                  <a:tcPr/>
                </a:tc>
              </a:tr>
              <a:tr h="79002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/>
                        <a:t>الجمع-التعريف-الرفع-التذكير</a:t>
                      </a:r>
                    </a:p>
                  </a:txBody>
                  <a:tcPr/>
                </a:tc>
              </a:tr>
              <a:tr h="818697"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/>
                        <a:t>الجمع-التعريف-الرفع-التذكير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0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fo500.nl/content/pages/383/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" y="0"/>
            <a:ext cx="9135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5"/>
          <p:cNvSpPr/>
          <p:nvPr/>
        </p:nvSpPr>
        <p:spPr>
          <a:xfrm>
            <a:off x="553452" y="3124200"/>
            <a:ext cx="7772400" cy="2577959"/>
          </a:xfrm>
          <a:prstGeom prst="flowChartPunchedTap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النـــعت 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(الصفة) اسمٌ يَصِفُ اسماً آخر سابقاً له يُسَمَّى الموصوف و يكون مُطابقاً له.</a:t>
            </a:r>
          </a:p>
        </p:txBody>
      </p:sp>
      <p:sp>
        <p:nvSpPr>
          <p:cNvPr id="4" name="وسيلة شرح بيضاوية 2"/>
          <p:cNvSpPr/>
          <p:nvPr/>
        </p:nvSpPr>
        <p:spPr>
          <a:xfrm>
            <a:off x="5791200" y="476672"/>
            <a:ext cx="3245296" cy="2037928"/>
          </a:xfrm>
          <a:prstGeom prst="wedgeEllipse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أستنتجُ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4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بيضاوية 2"/>
          <p:cNvSpPr/>
          <p:nvPr/>
        </p:nvSpPr>
        <p:spPr>
          <a:xfrm>
            <a:off x="5898704" y="188063"/>
            <a:ext cx="3245296" cy="2037928"/>
          </a:xfrm>
          <a:prstGeom prst="wedgeEllipse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أستنتجُ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57200" y="2743200"/>
            <a:ext cx="83058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ts val="1200"/>
              </a:lnSpc>
            </a:pPr>
            <a:endParaRPr lang="ar-SA" sz="1000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SA" sz="2800" b="1" dirty="0" smtClean="0">
                <a:solidFill>
                  <a:schemeClr val="bg1"/>
                </a:solidFill>
              </a:rPr>
              <a:t>الجنس ( التذكير و التأنيث) مثل: هبت عاصفةٌ ثلجيةٌ على واشنطن دي سي.</a:t>
            </a:r>
          </a:p>
          <a:p>
            <a:pPr marL="342900" indent="-342900" algn="r" rtl="1">
              <a:buAutoNum type="arabicPeriod"/>
            </a:pPr>
            <a:r>
              <a:rPr lang="ar-SA" sz="2800" b="1" dirty="0" smtClean="0">
                <a:solidFill>
                  <a:schemeClr val="bg1"/>
                </a:solidFill>
              </a:rPr>
              <a:t>العدد (الإفراد و التثنية و الجمع) مثل :القاهرة و الخرطوم عاصمتان عربيتان .</a:t>
            </a:r>
          </a:p>
          <a:p>
            <a:pPr marL="342900" indent="-342900" algn="r" rtl="1">
              <a:buAutoNum type="arabicPeriod"/>
            </a:pP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</a:rPr>
              <a:t>التعريف و التنكير، مثل : حسانُ بنُ ثابت شاعرٌ ماهِرٌ.</a:t>
            </a:r>
          </a:p>
          <a:p>
            <a:pPr marL="342900" indent="-342900" algn="r" rtl="1">
              <a:buAutoNum type="arabicPeriod"/>
            </a:pPr>
            <a:r>
              <a:rPr lang="ar-SA" sz="2800" b="1" dirty="0" smtClean="0">
                <a:solidFill>
                  <a:schemeClr val="bg1"/>
                </a:solidFill>
              </a:rPr>
              <a:t>الإعراب (الرفع و النصب و الجر )، مثل :رسمَ المعلمُ خطاً مستقيماً.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8418"/>
            <a:ext cx="5898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sz="3200" b="1" dirty="0">
                <a:solidFill>
                  <a:prstClr val="white"/>
                </a:solidFill>
              </a:rPr>
              <a:t>الصفة تتبع موصوفَها و تتطابق معه فيما يلي:</a:t>
            </a:r>
          </a:p>
        </p:txBody>
      </p:sp>
    </p:spTree>
    <p:extLst>
      <p:ext uri="{BB962C8B-B14F-4D97-AF65-F5344CB8AC3E}">
        <p14:creationId xmlns:p14="http://schemas.microsoft.com/office/powerpoint/2010/main" val="34970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5"/>
          <p:cNvSpPr/>
          <p:nvPr/>
        </p:nvSpPr>
        <p:spPr>
          <a:xfrm>
            <a:off x="553452" y="3124200"/>
            <a:ext cx="7772400" cy="2577959"/>
          </a:xfrm>
          <a:prstGeom prst="flowChartPunchedTap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نعيمة مصطفى</a:t>
            </a:r>
            <a:endParaRPr lang="ar-S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وسيلة شرح بيضاوية 2"/>
          <p:cNvSpPr/>
          <p:nvPr/>
        </p:nvSpPr>
        <p:spPr>
          <a:xfrm>
            <a:off x="5791200" y="476672"/>
            <a:ext cx="3245296" cy="2037928"/>
          </a:xfrm>
          <a:prstGeom prst="wedgeEllipse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شُكْرًا لكم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4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601155" cy="3733800"/>
          </a:xfrm>
        </p:spPr>
        <p:txBody>
          <a:bodyPr/>
          <a:lstStyle/>
          <a:p>
            <a:pPr marL="857250" indent="-857250" algn="r" rtl="1">
              <a:buFont typeface="Arial" panose="020B0604020202020204" pitchFamily="34" charset="0"/>
              <a:buChar char="•"/>
            </a:pPr>
            <a:r>
              <a:rPr lang="ar-S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تابِعٌ</a:t>
            </a:r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ar-S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جَمْعُهُ</a:t>
            </a:r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تَوابِعُ وهو (</a:t>
            </a:r>
            <a:r>
              <a:rPr lang="ar-S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فاعلٌ من تَبِع</a:t>
            </a:r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َ) والمقصود</a:t>
            </a:r>
            <a:b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تابعٌ لصديقه: يَسِيرُ وَراءَهُ، يَتْبَعُهُ.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650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9078"/>
            <a:ext cx="8229600" cy="2126722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ar-SA" sz="7800" dirty="0" smtClean="0">
                <a:solidFill>
                  <a:srgbClr val="002060"/>
                </a:solidFill>
              </a:rPr>
              <a:t>النَّعْتُ هو تابعٌ من توابع اللغة العربية</a:t>
            </a:r>
          </a:p>
          <a:p>
            <a:pPr algn="r" rt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816100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828124"/>
            <a:ext cx="883920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600" b="1" dirty="0" smtClean="0">
                <a:cs typeface="Traditional Arabic" panose="02010000000000000000" pitchFamily="2" charset="-78"/>
              </a:rPr>
              <a:t>صَنِّفِ الأَسْمَاءَ التَّالِيَةَ بحَسَبِ الجَدْوَلِ</a:t>
            </a:r>
            <a:endParaRPr lang="en-US" sz="6600" b="1" dirty="0">
              <a:cs typeface="Traditional Arabic" panose="0201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10755"/>
              </p:ext>
            </p:extLst>
          </p:nvPr>
        </p:nvGraphicFramePr>
        <p:xfrm>
          <a:off x="1524000" y="3200400"/>
          <a:ext cx="6096000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مَعْرِفَة</a:t>
                      </a:r>
                      <a:endParaRPr lang="en-US" sz="6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نَكِرَة</a:t>
                      </a:r>
                      <a:endParaRPr lang="en-US" sz="6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>
                          <a:solidFill>
                            <a:srgbClr val="00206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خدِيجَةُ</a:t>
                      </a:r>
                      <a:endParaRPr lang="en-US" sz="6600" dirty="0">
                        <a:solidFill>
                          <a:srgbClr val="00206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>
                          <a:solidFill>
                            <a:srgbClr val="00206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رَجُلٌ</a:t>
                      </a:r>
                      <a:endParaRPr lang="en-US" sz="6600" dirty="0">
                        <a:solidFill>
                          <a:srgbClr val="00206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>
                          <a:solidFill>
                            <a:srgbClr val="00206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اللاعِبُ</a:t>
                      </a:r>
                      <a:endParaRPr lang="en-US" sz="6600" dirty="0">
                        <a:solidFill>
                          <a:srgbClr val="00206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>
                          <a:solidFill>
                            <a:srgbClr val="00206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إِمْرَأَةٌ</a:t>
                      </a:r>
                      <a:endParaRPr lang="en-US" sz="6600" dirty="0">
                        <a:solidFill>
                          <a:srgbClr val="00206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905000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600" dirty="0" smtClean="0">
                <a:solidFill>
                  <a:srgbClr val="002060"/>
                </a:solidFill>
                <a:cs typeface="Traditional Arabic" panose="02010000000000000000" pitchFamily="2" charset="-78"/>
              </a:rPr>
              <a:t> - رَجُلٌ- اللاعِبُ – إِمْرَأَةٌ- خَدِيجَة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828124"/>
            <a:ext cx="883920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7200" dirty="0" smtClean="0">
                <a:cs typeface="Traditional Arabic" panose="02010000000000000000" pitchFamily="2" charset="-78"/>
              </a:rPr>
              <a:t>صَنِّفِ الأَسْمَاءَ التَّالِيَةَ بحَسَبِ الجَدْوَلِ</a:t>
            </a:r>
            <a:endParaRPr lang="en-US" sz="7200" dirty="0">
              <a:cs typeface="Traditional Arabic" panose="0201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6040"/>
              </p:ext>
            </p:extLst>
          </p:nvPr>
        </p:nvGraphicFramePr>
        <p:xfrm>
          <a:off x="1524000" y="3200400"/>
          <a:ext cx="6096000" cy="256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مُؤنَّث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مُذَكَّر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المدرَسَةُ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أحْمَدُ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الشّجرَةُ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التّلميذُ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 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905000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600" dirty="0" smtClean="0">
                <a:solidFill>
                  <a:srgbClr val="7030A0"/>
                </a:solidFill>
                <a:cs typeface="Traditional Arabic" panose="02010000000000000000" pitchFamily="2" charset="-78"/>
              </a:rPr>
              <a:t> - أحْمَدُ- المدرَسَةُ– التّلميذُ- الشجَرَةُ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828124"/>
            <a:ext cx="883920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7200" dirty="0" smtClean="0">
                <a:cs typeface="Traditional Arabic" panose="02010000000000000000" pitchFamily="2" charset="-78"/>
              </a:rPr>
              <a:t>صَنِّفِ الأَسْمَاءَ التَّالِيَةَ بحَسَبِ الجَدْوَلِ</a:t>
            </a:r>
            <a:endParaRPr lang="en-US" sz="7200" dirty="0">
              <a:cs typeface="Traditional Arabic" panose="0201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67521"/>
              </p:ext>
            </p:extLst>
          </p:nvPr>
        </p:nvGraphicFramePr>
        <p:xfrm>
          <a:off x="1066800" y="3200400"/>
          <a:ext cx="6781800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0600"/>
                <a:gridCol w="2260600"/>
                <a:gridCol w="22606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7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جَمْع</a:t>
                      </a:r>
                      <a:endParaRPr lang="en-US" sz="7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مُثَنّى</a:t>
                      </a:r>
                      <a:endParaRPr lang="en-US" sz="7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مفرد</a:t>
                      </a:r>
                      <a:endParaRPr lang="en-US" sz="7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مُعَلِّمُون </a:t>
                      </a:r>
                      <a:endParaRPr lang="en-US" sz="6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مُهَنْدِسَانِ </a:t>
                      </a:r>
                      <a:endParaRPr lang="en-US" sz="6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كَلِمَةٌ</a:t>
                      </a:r>
                      <a:endParaRPr lang="en-US" sz="6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905000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600" dirty="0" smtClean="0">
                <a:solidFill>
                  <a:srgbClr val="7030A0"/>
                </a:solidFill>
                <a:cs typeface="Traditional Arabic" panose="02010000000000000000" pitchFamily="2" charset="-78"/>
              </a:rPr>
              <a:t> - مُهندِسانِ – كَلِمَةٌ – مُعَلِّمُون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30876"/>
            <a:ext cx="8229599" cy="3712724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ar-SA" sz="7300" b="1" dirty="0" smtClean="0"/>
              <a:t>علامَاتُ الإِعْرَابِ الأصْليَّة هي: </a:t>
            </a:r>
          </a:p>
          <a:p>
            <a:pPr marL="0" indent="0" algn="r" rtl="1">
              <a:buNone/>
            </a:pPr>
            <a:endParaRPr lang="ar-SA" sz="4400" b="1" dirty="0" smtClean="0"/>
          </a:p>
          <a:p>
            <a:pPr algn="r" rtl="1"/>
            <a:r>
              <a:rPr lang="ar-SA" sz="8000" dirty="0" smtClean="0"/>
              <a:t>الضَّمَّةُ	(   ُ  )</a:t>
            </a:r>
          </a:p>
          <a:p>
            <a:pPr algn="r" rtl="1"/>
            <a:r>
              <a:rPr lang="ar-SA" sz="6700" dirty="0" smtClean="0"/>
              <a:t>الفَتْحَةُ	(   َ   )</a:t>
            </a:r>
          </a:p>
          <a:p>
            <a:pPr algn="r" rtl="1"/>
            <a:r>
              <a:rPr lang="ar-SA" sz="6700" dirty="0" smtClean="0"/>
              <a:t>الكَسْرَةُ  (   ِ   )</a:t>
            </a:r>
          </a:p>
          <a:p>
            <a:pPr algn="r" rtl="1"/>
            <a:r>
              <a:rPr lang="ar-SA" sz="6700" dirty="0" smtClean="0"/>
              <a:t>السُّكُون (   ْ   )</a:t>
            </a:r>
          </a:p>
          <a:p>
            <a:pPr algn="r" rt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9864" r="20587" b="4348"/>
          <a:stretch/>
        </p:blipFill>
        <p:spPr bwMode="auto">
          <a:xfrm>
            <a:off x="228600" y="196174"/>
            <a:ext cx="1527242" cy="2042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94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312</TotalTime>
  <Words>842</Words>
  <Application>Microsoft Office PowerPoint</Application>
  <PresentationFormat>On-screen Show (4:3)</PresentationFormat>
  <Paragraphs>237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Summer</vt:lpstr>
      <vt:lpstr>النَّعْتُ (الصِّفَةُ)</vt:lpstr>
      <vt:lpstr>PowerPoint Presentation</vt:lpstr>
      <vt:lpstr>PowerPoint Presentation</vt:lpstr>
      <vt:lpstr>تابِعٌ/ جَمْعُهُ: تَوابِعُ وهو (فاعلٌ من تَبِعَ) والمقصود تابعٌ لصديقه: يَسِيرُ وَراءَهُ، يَتْبَعُهُ.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قَواعِدُ اللُّغَةِ</dc:title>
  <dc:creator>Naima Mustapha</dc:creator>
  <cp:lastModifiedBy>Naima Mustapha</cp:lastModifiedBy>
  <cp:revision>46</cp:revision>
  <dcterms:created xsi:type="dcterms:W3CDTF">2014-02-18T18:31:21Z</dcterms:created>
  <dcterms:modified xsi:type="dcterms:W3CDTF">2017-03-08T13:36:00Z</dcterms:modified>
</cp:coreProperties>
</file>