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67" r:id="rId2"/>
    <p:sldId id="273" r:id="rId3"/>
    <p:sldId id="262" r:id="rId4"/>
    <p:sldId id="277" r:id="rId5"/>
    <p:sldId id="272" r:id="rId6"/>
    <p:sldId id="256" r:id="rId7"/>
    <p:sldId id="271" r:id="rId8"/>
    <p:sldId id="270" r:id="rId9"/>
    <p:sldId id="260" r:id="rId10"/>
    <p:sldId id="268" r:id="rId11"/>
    <p:sldId id="263" r:id="rId12"/>
    <p:sldId id="259" r:id="rId13"/>
    <p:sldId id="258" r:id="rId14"/>
    <p:sldId id="257" r:id="rId15"/>
    <p:sldId id="275" r:id="rId16"/>
    <p:sldId id="266" r:id="rId17"/>
    <p:sldId id="274" r:id="rId18"/>
    <p:sldId id="276" r:id="rId19"/>
  </p:sldIdLst>
  <p:sldSz cx="9144000" cy="6858000" type="screen4x3"/>
  <p:notesSz cx="9283700" cy="69469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9689E"/>
    <a:srgbClr val="60C3E5"/>
    <a:srgbClr val="CC9900"/>
    <a:srgbClr val="FF5050"/>
    <a:srgbClr val="F9D729"/>
    <a:srgbClr val="B72730"/>
    <a:srgbClr val="EB973C"/>
    <a:srgbClr val="33A6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4" autoAdjust="0"/>
    <p:restoredTop sz="86414" autoAdjust="0"/>
  </p:normalViewPr>
  <p:slideViewPr>
    <p:cSldViewPr>
      <p:cViewPr>
        <p:scale>
          <a:sx n="50" d="100"/>
          <a:sy n="50" d="100"/>
        </p:scale>
        <p:origin x="-738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434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2725" cy="3476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59388" y="0"/>
            <a:ext cx="4022725" cy="3476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87953F-94B4-4233-8BC1-FF61FF9F32AD}" type="datetimeFigureOut">
              <a:rPr lang="en-US" smtClean="0"/>
              <a:pPr/>
              <a:t>9/2/2015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05125" y="520700"/>
            <a:ext cx="3473450" cy="2605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8688" y="3300413"/>
            <a:ext cx="7426325" cy="31257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97650"/>
            <a:ext cx="4022725" cy="3476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59388" y="6597650"/>
            <a:ext cx="4022725" cy="3476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C31CE1-61E3-4115-B790-0D2A0C2E1CB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8869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ar-SA" dirty="0" smtClean="0"/>
              <a:t>فئات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31CE1-61E3-4115-B790-0D2A0C2E1CB5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ar-SA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مثل الزيوت والزبدة والسمن النباتي والحيواني والسكريات والكريمة والحلويات </a:t>
            </a:r>
            <a:r>
              <a:rPr lang="ar-SA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ar-SA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ar-SA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وايضا تشمل المايونيز لأنه مكونات المايونيز أغلبها زيت وسكر وبيض</a:t>
            </a:r>
            <a:r>
              <a:rPr lang="ar-SA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ar-SA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ar-SA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والإبتعاد عنها افضل للصحة ويدرج أيضا فيها زيت الزيتون وهذا مفيد جدا </a:t>
            </a:r>
            <a:r>
              <a:rPr lang="ar-SA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ar-SA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ar-SA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وخصوصا لأصحاب الحميات لأنه مفيد جدا للعظم ويمنع هشاشة العظام وملين</a:t>
            </a:r>
            <a:r>
              <a:rPr lang="ar-SA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ar-SA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ar-SA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رائع للمعدة وغيره من الفوائد العظيمة الموجوده بالزيت الزيتون. وهى تمد الجسم بسعرات حرارية أكثر من إمدادها بالمواد المغذية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31CE1-61E3-4115-B790-0D2A0C2E1CB5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ar-SA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تعتبر الألبان مصدرا هاما للبروتينات والفيتامينات والمعادن، كما أنها تمدنا هي والزبادي والجبن بالكالسيوم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31CE1-61E3-4115-B790-0D2A0C2E1CB5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ar-SA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المجموعة التي تليها هي مجموعة البروتين وتشمل نوعين :</a:t>
            </a:r>
            <a:r>
              <a:rPr lang="ar-SA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ar-SA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ar-SA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مجموعة من الحليب واللبن والجبن ومشتقاتها(ونحتاج إلى مابين 2- 3 حصةيوميا)</a:t>
            </a:r>
            <a:r>
              <a:rPr lang="ar-SA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ar-SA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ar-SA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ومجموعة بنفس مستوى مجموعة الحليب وهي مجموعة البروتين من اللحوم والطيور </a:t>
            </a:r>
            <a:r>
              <a:rPr lang="ar-SA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ar-SA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ar-SA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والسمك والبقوليات الجافة والبيض وهذه المجموعتين مصدر مهم للبروتين والكالسيوم</a:t>
            </a:r>
            <a:r>
              <a:rPr lang="ar-SA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ar-SA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ar-SA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والزنك والحديد والعناصر المفيدة جدا وكما إنها مهمه جدا للشعور بالشبع.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31CE1-61E3-4115-B790-0D2A0C2E1CB5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ar-SA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مجموعة التالية مجموعة بنفس المستوى (للخضار - الفواكه)</a:t>
            </a:r>
            <a:r>
              <a:rPr lang="ar-SA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ar-SA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ar-SA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مجموعة الخضروات وهي افضل المجموعات للحمية الغذائية وخصوصا تناولها طازجة</a:t>
            </a:r>
            <a:r>
              <a:rPr lang="ar-SA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ar-SA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ar-SA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مجموعة الفواكة وهي اي نوع من الفواكه كفاكهه كبيرة واحد أو اثنين مثل حبات التين</a:t>
            </a:r>
            <a:r>
              <a:rPr lang="ar-SA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ar-SA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ar-SA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أو 3 مثل حبات المشمش.وهكذا 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31CE1-61E3-4115-B790-0D2A0C2E1CB5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ar-SA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تمد الجسم بالفيتامينات مثل فيتامين ا،ج والفولات. كما تمده بالمعادن مثل الحديد والماغنسيوم وهى مجموعة قليلة في دهونها ومصدر هام للألياف. وتوجد أنواع متعددة من الخضراوات: </a:t>
            </a:r>
            <a:br>
              <a:rPr lang="ar-SA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ar-SA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ar-SA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ar-SA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خضراوات نشوية مثل البطاطس والذرة، والبسلة. </a:t>
            </a:r>
            <a:br>
              <a:rPr lang="ar-SA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ar-SA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بقوليات ومنها الفاصوليا، والحمص. </a:t>
            </a:r>
            <a:br>
              <a:rPr lang="ar-SA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ar-SA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خضراوات ورقية مثل: السبانخ، والبروكلى ( نوعا من أنواع القرنبيط ) </a:t>
            </a:r>
            <a:br>
              <a:rPr lang="ar-SA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ar-SA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خضراوات ذات لون أصفر داكن مثل الجزر والبطاطا </a:t>
            </a:r>
            <a:br>
              <a:rPr lang="ar-SA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ar-SA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وأنواع أخرى من الخضراوات: الخس، والطماطم، والبصل، والفاصوليا الخضراء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31CE1-61E3-4115-B790-0D2A0C2E1CB5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ar-SA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مجموعة الخبز والأرز والمعكرونة وهي مهمه جدا لأجسامنا فهي</a:t>
            </a:r>
            <a:r>
              <a:rPr lang="ar-SA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ar-SA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ar-SA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تزودنا بالألياف والكربوهيدات والفيامينات والمعادن المختلفة.</a:t>
            </a:r>
            <a:br>
              <a:rPr lang="ar-SA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ar-SA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31CE1-61E3-4115-B790-0D2A0C2E1CB5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4" name="Picture 6" descr="foodpyramid_cover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37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733800"/>
            <a:ext cx="6400800" cy="9144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i="1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0" y="914400"/>
            <a:ext cx="1524000" cy="4724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914400"/>
            <a:ext cx="4419600" cy="4724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914400"/>
            <a:ext cx="60960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1524000" y="1752600"/>
            <a:ext cx="6096000" cy="3886200"/>
          </a:xfrm>
        </p:spPr>
        <p:txBody>
          <a:bodyPr/>
          <a:lstStyle/>
          <a:p>
            <a:r>
              <a:rPr lang="en-US" smtClean="0"/>
              <a:t>Click icon to add SmartArt graphic</a:t>
            </a:r>
            <a:endParaRPr lang="en-US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0" y="1752600"/>
            <a:ext cx="29718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29718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3" name="Picture 119" descr="foodpyramid_bkgrnd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914400"/>
            <a:ext cx="6096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0" y="1752600"/>
            <a:ext cx="60960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slow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entury Gothic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entury Gothic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entury Gothic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entury Gothic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entury Gothic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entury Gothic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entury Gothic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entury Gothic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Ø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•"/>
        <a:defRPr sz="16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•"/>
        <a:defRPr sz="1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•"/>
        <a:defRPr sz="1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•"/>
        <a:defRPr sz="1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•"/>
        <a:defRPr sz="1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•"/>
        <a:defRPr sz="1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•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youtube.com/watch?v=ji1lnCz1gTE&amp;feature=related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70" name="Rectangle 6"/>
          <p:cNvSpPr>
            <a:spLocks noChangeArrowheads="1"/>
          </p:cNvSpPr>
          <p:nvPr/>
        </p:nvSpPr>
        <p:spPr bwMode="auto">
          <a:xfrm>
            <a:off x="2286000" y="1752600"/>
            <a:ext cx="4724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ar-SA" sz="8200" b="1" dirty="0" smtClean="0">
                <a:solidFill>
                  <a:schemeClr val="tx2"/>
                </a:solidFill>
                <a:latin typeface="Century Gothic" pitchFamily="34" charset="0"/>
              </a:rPr>
              <a:t>الهرم الغذائي</a:t>
            </a:r>
            <a:endParaRPr lang="en-US" sz="8200" dirty="0">
              <a:solidFill>
                <a:schemeClr val="tx2"/>
              </a:solidFill>
              <a:latin typeface="Century Gothic" pitchFamily="34" charset="0"/>
            </a:endParaRPr>
          </a:p>
        </p:txBody>
      </p:sp>
      <p:sp>
        <p:nvSpPr>
          <p:cNvPr id="3686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3124200" y="3962400"/>
            <a:ext cx="2819400" cy="317500"/>
          </a:xfrm>
        </p:spPr>
        <p:txBody>
          <a:bodyPr/>
          <a:lstStyle/>
          <a:p>
            <a:r>
              <a:rPr lang="ar-SA" sz="2400" i="0" dirty="0" smtClean="0"/>
              <a:t>عربي 3</a:t>
            </a:r>
            <a:endParaRPr lang="en-US" sz="2400" i="0" dirty="0"/>
          </a:p>
        </p:txBody>
      </p:sp>
    </p:spTree>
  </p:cSld>
  <p:clrMapOvr>
    <a:masterClrMapping/>
  </p:clrMapOvr>
  <p:transition spd="slow"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96" name="Picture 12" descr="foodpyramid_mil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6987"/>
            <a:ext cx="9144000" cy="6858000"/>
          </a:xfrm>
          <a:prstGeom prst="rect">
            <a:avLst/>
          </a:prstGeom>
          <a:noFill/>
        </p:spPr>
      </p:pic>
      <p:pic>
        <p:nvPicPr>
          <p:cNvPr id="8" name="Picture 2" descr="http://images.lakii.com/images/Jun11/winter_ALL_5%20copy.jpg"/>
          <p:cNvPicPr>
            <a:picLocks noChangeAspect="1" noChangeArrowheads="1"/>
          </p:cNvPicPr>
          <p:nvPr/>
        </p:nvPicPr>
        <p:blipFill rotWithShape="1">
          <a:blip r:embed="rId4" cstate="print"/>
          <a:srcRect l="33735" b="54717"/>
          <a:stretch/>
        </p:blipFill>
        <p:spPr bwMode="auto">
          <a:xfrm>
            <a:off x="1676400" y="1524000"/>
            <a:ext cx="5638800" cy="1828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Rectangle 8"/>
          <p:cNvSpPr/>
          <p:nvPr/>
        </p:nvSpPr>
        <p:spPr>
          <a:xfrm>
            <a:off x="4572000" y="1600200"/>
            <a:ext cx="9906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400" b="1" dirty="0" smtClean="0">
                <a:solidFill>
                  <a:srgbClr val="C00000"/>
                </a:solidFill>
              </a:rPr>
              <a:t>٢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6148" name="AutoShape 4" descr="data:image/jpg;base64,/9j/4AAQSkZJRgABAQAAAQABAAD/2wBDAAkGBwgHBgkIBwgKCgkLDRYPDQwMDRsUFRAWIB0iIiAdHx8kKDQsJCYxJx8fLT0tMTU3Ojo6Iys/RD84QzQ5Ojf/2wBDAQoKCg0MDRoPDxo3JR8lNzc3Nzc3Nzc3Nzc3Nzc3Nzc3Nzc3Nzc3Nzc3Nzc3Nzc3Nzc3Nzc3Nzc3Nzc3Nzc3Nzf/wAARCACJAL4DASIAAhEBAxEB/8QAGwABAAMBAQEBAAAAAAAAAAAAAAQFBgMCAQf/xAA/EAABAwIDBQUEBwUJAAAAAAABAAIDBBEFEiEGIjFBcRNRYYGRFDJCciMzYqGxwdEHQ1JjgiU0c4OSsuLw8f/EABoBAQADAQEBAAAAAAAAAAAAAAACAwQBBQb/xAAmEQACAgICAgMAAQUAAAAAAAAAAQIDBBESIQUxFEFRQhMiM2GR/9oADAMBAAIRAxEAPwD9wREQBERAEREAREQBEWbx3auHC640YjzShocS42FiqrroUx5T9E665WS4xXZo7p0WGO10shuyWJng1o/NdGbU1F9Zoz1YF578vjL9/wCGj4N34bVfdFko9p5jxMJHyn9VIZtK4+8yI+ZCmvLYr/kReJavo0qKjZtHCRvRi/g9d2Y7TOF8r/Ufqrln42t80VuixfRaoodDiMVa57YgQWWve3NTForthbHlB7RXKLi9MIiKw4EREAREQBERAEREAREQBc5pmQtzSPa0eJXu4VTijO0rG2uXZN0X8f8Axc2CQ7FKcHdzO8QNFjdpNnxjmKOrva3wtLWt7MRZrW8brSsoz+8dl8LLqyji1u6/C2p81VZXG1akTrslXLlH2YQbEtHDEpR/kj9UdsZMB9HiWv2ov+S3poouTx5rm6la0G0jfVZnhY7/AImj51/6fnlRspi8AvDPDP4Bxafv/VUdVJXUUxhqmyRSD4Xf91X625pYNdRyICxf7R2N7ChkLRnc94v4WGix5OBTGDlE142dZOajIyzMSqAfrHW6rSYHUvnhdndmN+axoOq0uzT9yQd1l4OVWlW2kenLuJu9lnWqpW34s4d+q1CxeAy9liUJcdHXafMLZg3Gi9/wVili8fxngZkdW7PqIvl17RlPqIiAIiIAiIgCIiAKJiVYKGlfMW5iBo3vKlqPW0jKuIxycCLLj9AxeKY/izzakqYINdbsOgXvB8VqwCcQqhPLe2cC1h5lWE2x7XkltW8dQDZVGK4RLg8bQ6oMrZDcbtrWt+qz6mntk246L9mJRua5xcLNNuOq7NrIne7r10WLjncDqVOgmJRTIGrM7WOAfa/gV99pZ8IcfNUMUhdqVNiPBd2CcZXPOjQFh/2n2Aw1g/mH/atqwrJ7c0D8Rr6OFjwzJC51yCb3cFlzpqNDbNWH/mR+di91odmnHtXD7KkM2fgp255nOld3DdAVhRezwRi0cTQdAA3VfL35EJwaj2e7yTWifC7fbYXIVg2bL8Th0Ky2KVnsdp4C7dcA4A7oHRTMNxiCsYMzgHW5HRQovvx4br9MotxlZqRoRXSN9yWT/UV7bitVymd5m6qXTxWJzaDuC4ur4mnvKi/J5kn1IqWLD8NLFi1RzkHm0Lu3FKke8WHq1ZF2J5eAHqrTZyeTE6rsn6xtGYnwuvY8f5K+ySrsXv7M1+IoRcjZQPdJDG9ws5zQSO5dF8GgsF9X06PNCIouIVLqWDtGtvqBf+G/M+CAlLlNURQi8sjWjxKpJJpZzd0jrdVRz1rXVT85Nh7ovx81Tbbwjs7FbZrxiUDiMuYg87Lsyqjebat+YWWNjqzV5WxuMZYQ42dcX5K0o68GICdwz3494WNZj32W/wBI0bZGO917T0Kze2zb01ObfE78lKgmjnAIIDragBV+0TmupImZtQ46X8FsjYpx2iprXsyzRvKdTqG0bymQKvRwsIVPi5KBDyU6HkpIE2NZXa+XEosXpn0VN28DYd8NsDfMVqouSoNo8OxGprmzUtNJJEIg3Mx7b3ub6XVOTUra3B+mXUz4T5FdFLV1LBnopIRbjI4D8yvjMLcT9LI0C/BouuDo8UpjvwVrB3mIn8AvIxWoj0dKB87bfivIXi64/Ru+ZL66LZlDTNhdEWOcHcS9xdf1VKdnOwq3TUU7Y43Dejewn0sVMjxmawu2J48F3bjLf3lMD8rld8WOtCOVJEGmqRSSOb2ma1gc4Ddel1ZxUtLiQE0rScu7uPsD6LwMRoXuzSUzg7+LKCpUeI0J0bMW+BYVlr8bxt57JTyuS/2e48LoItWQMuOZGb8VpMCpmxQOlDQ3ObNsPhCpKXs617Y6eUPLnAXbyWtjYI2NY3QAWC9rEojH+7RhuscutnpERbzOF4njEsT4zazhZe18OiAyryWteGnK8Cx10VHNS9vMw9g5w1zZZLBXeNtMddKxhAa/eBPJRoGZTcSNPmsN/b0Tg9H2nweneS4ulZmGrWSEBTWYVHFHaNz3G/xvJXamnYxtn34WBAuvstXGI3OB0APFZHCK70W8meII445rAxtPDR2pXLG4wcMLmgACQDQeBXmKojnl3C1xZxLTdTMaZbASSNS8OWvH9aRXZ7MZ8SlQKPbePVSYVaVk+BToeSgwlTYjwQE2PgrelH0DVTxlXNL/AHdnRWQ9g95QeIHovElPDIPpI2u6i66orAVk+AYVPrJQ09+8RgH1ChS7IYS++WKSL/DlcPzV+5waCSbAKDPUGQ5WXDeZ71VY4RXaJJsoG7L4fBUB7ZZ5WNOrHuBaT6XVnJS08zcssMbxws5gXVfVgb2+iZwoqKmopjNTQtY8i2l7eisoKrtJMhaOF9FBldkFua6YWc07z3N/NXUykpJHJLotERFvKwvMgJYQ3ivSIDN4xh8tQ020eODu/qs0+KspXls1PIGg6PYMwPov0hzWu4gLk6micdWBVWVKZ1PRhKfEWtNnPt3h2i7VJlqMraUgscN4AEm/ktn7FT31jaeouujYY2iwaLKl4u+myanoosGwgxRMEjcrBqbjVynbQt/seYAcMv4hWQFgoGPC+E1HQH7wr41qEdIg237MD8R6qTCo5949VIhVRwmxKbEVBiUyIroJkZV7T/UR/KqGIq+gFoYx9kKyAOi8TSthidI82a3ivFXKYaeSQcWtuOqppMSdUQuimAs7Q2UbLVBdnUtkmSsbOfeAbyF0DrqqbHH8LrdV7yOAu15svLlbJvbRaollcLzJIGiyr455WuDc1x4rsXEm5UoT36DWg55c7iSrDCBvSm3cL+qhQQulfZoVzSwNp48reJ1K048G5ciMn9HZERbysIiIAiIgCIiAKFjIvhdSP5ZK7yztj48VVYpXB1HUR2G9GR9y4/QMafePVd4lxka+IgTAC/AjgV1iPNZmwTYipcZUKMjvUljwOYUgToytHGLMaB3LJsmBdlYMx52WtGisgDnURCaF0ZNg4LG1dR7LUPgnsHsNitdWVbadhNi5/Jo4lYPHo63EqrtpYwzKLNDBwHieaw58tRTj7LK132T46tjuBB6KVFJndu81jvZquJ26XjqFY4bJiAkaCwubzJC8uOQ09SiXOC10aUizwRz+5d4o3SODWi5K5U4dUZcjdToT3K9paZsDe9x4lenRTz7+iqT0faWnbAyw1dzK7oi9JLS0ioIiLoCIiAIiIAhREBXVkTySVR4nE808oyn3HcOi1jmhwsVGlo436216LjBgcJkqZqVhkkjcw6Fjwb+qkSU8LSSIS35HWWimwENuachgPFvLyHJV82DVV9I79HKpwBTF7WGxjqT/AFBfWTAuDWwm54Z3XVg7Aq1+gYR/UFIo9mqlsgdJK1o8Bcoodg8x0s5gD4nNDgRutbxF1ocQrfZ6d72cWi690lC2maAXOeR3ldpaaKVpa9gc08QRxU+L10EZ5mKwyG773XcTU0vxDzXWbZ2ncS6FzoyeQ1CgVGAVjNYZGOHjoVilXava2WJol9hTv4ZSvAhaX9nA3UqDTU2IwSBs1PJY6XZvBaPD6QQszv8ArDz7lyutzfa0G9HSipW00dgAHHVxAUlEXoRiorSKwiIugIiIAiIgCIiAIiIAiIgC+WHcvqID5YdwX1EQBERAEREA9EREAREQBERAERE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50" name="AutoShape 6" descr="data:image/jpg;base64,/9j/4AAQSkZJRgABAQAAAQABAAD/2wBDAAkGBwgHBgkIBwgKCgkLDRYPDQwMDRsUFRAWIB0iIiAdHx8kKDQsJCYxJx8fLT0tMTU3Ojo6Iys/RD84QzQ5Ojf/2wBDAQoKCg0MDRoPDxo3JR8lNzc3Nzc3Nzc3Nzc3Nzc3Nzc3Nzc3Nzc3Nzc3Nzc3Nzc3Nzc3Nzc3Nzc3Nzc3Nzc3Nzf/wAARCACJAL4DASIAAhEBAxEB/8QAGwABAAMBAQEBAAAAAAAAAAAAAAQFBgMCAQf/xAA/EAABAwIDBQUEBwUJAAAAAAABAAIDBBEFEiEGIjFBcRNRYYGRFDJCciMzYqGxwdEHQ1JjgiU0c4OSsuLw8f/EABoBAQADAQEBAAAAAAAAAAAAAAACAwQBBQb/xAAmEQACAgICAgMAAQUAAAAAAAAAAQIDBBESIQUxFEFRQhMiM2GR/9oADAMBAAIRAxEAPwD9wREQBERAEREAREQBEWbx3auHC640YjzShocS42FiqrroUx5T9E665WS4xXZo7p0WGO10shuyWJng1o/NdGbU1F9Zoz1YF578vjL9/wCGj4N34bVfdFko9p5jxMJHyn9VIZtK4+8yI+ZCmvLYr/kReJavo0qKjZtHCRvRi/g9d2Y7TOF8r/Ufqrln42t80VuixfRaoodDiMVa57YgQWWve3NTForthbHlB7RXKLi9MIiKw4EREAREQBERAEREAREQBc5pmQtzSPa0eJXu4VTijO0rG2uXZN0X8f8Axc2CQ7FKcHdzO8QNFjdpNnxjmKOrva3wtLWt7MRZrW8brSsoz+8dl8LLqyji1u6/C2p81VZXG1akTrslXLlH2YQbEtHDEpR/kj9UdsZMB9HiWv2ov+S3poouTx5rm6la0G0jfVZnhY7/AImj51/6fnlRspi8AvDPDP4Bxafv/VUdVJXUUxhqmyRSD4Xf91X625pYNdRyICxf7R2N7ChkLRnc94v4WGix5OBTGDlE142dZOajIyzMSqAfrHW6rSYHUvnhdndmN+axoOq0uzT9yQd1l4OVWlW2kenLuJu9lnWqpW34s4d+q1CxeAy9liUJcdHXafMLZg3Gi9/wVili8fxngZkdW7PqIvl17RlPqIiAIiIAiIgCIiAKJiVYKGlfMW5iBo3vKlqPW0jKuIxycCLLj9AxeKY/izzakqYINdbsOgXvB8VqwCcQqhPLe2cC1h5lWE2x7XkltW8dQDZVGK4RLg8bQ6oMrZDcbtrWt+qz6mntk246L9mJRua5xcLNNuOq7NrIne7r10WLjncDqVOgmJRTIGrM7WOAfa/gV99pZ8IcfNUMUhdqVNiPBd2CcZXPOjQFh/2n2Aw1g/mH/atqwrJ7c0D8Rr6OFjwzJC51yCb3cFlzpqNDbNWH/mR+di91odmnHtXD7KkM2fgp255nOld3DdAVhRezwRi0cTQdAA3VfL35EJwaj2e7yTWifC7fbYXIVg2bL8Th0Ky2KVnsdp4C7dcA4A7oHRTMNxiCsYMzgHW5HRQovvx4br9MotxlZqRoRXSN9yWT/UV7bitVymd5m6qXTxWJzaDuC4ur4mnvKi/J5kn1IqWLD8NLFi1RzkHm0Lu3FKke8WHq1ZF2J5eAHqrTZyeTE6rsn6xtGYnwuvY8f5K+ySrsXv7M1+IoRcjZQPdJDG9ws5zQSO5dF8GgsF9X06PNCIouIVLqWDtGtvqBf+G/M+CAlLlNURQi8sjWjxKpJJpZzd0jrdVRz1rXVT85Nh7ovx81Tbbwjs7FbZrxiUDiMuYg87Lsyqjebat+YWWNjqzV5WxuMZYQ42dcX5K0o68GICdwz3494WNZj32W/wBI0bZGO917T0Kze2zb01ObfE78lKgmjnAIIDragBV+0TmupImZtQ46X8FsjYpx2iprXsyzRvKdTqG0bymQKvRwsIVPi5KBDyU6HkpIE2NZXa+XEosXpn0VN28DYd8NsDfMVqouSoNo8OxGprmzUtNJJEIg3Mx7b3ub6XVOTUra3B+mXUz4T5FdFLV1LBnopIRbjI4D8yvjMLcT9LI0C/BouuDo8UpjvwVrB3mIn8AvIxWoj0dKB87bfivIXi64/Ru+ZL66LZlDTNhdEWOcHcS9xdf1VKdnOwq3TUU7Y43Dejewn0sVMjxmawu2J48F3bjLf3lMD8rld8WOtCOVJEGmqRSSOb2ma1gc4Ddel1ZxUtLiQE0rScu7uPsD6LwMRoXuzSUzg7+LKCpUeI0J0bMW+BYVlr8bxt57JTyuS/2e48LoItWQMuOZGb8VpMCpmxQOlDQ3ObNsPhCpKXs617Y6eUPLnAXbyWtjYI2NY3QAWC9rEojH+7RhuscutnpERbzOF4njEsT4zazhZe18OiAyryWteGnK8Cx10VHNS9vMw9g5w1zZZLBXeNtMddKxhAa/eBPJRoGZTcSNPmsN/b0Tg9H2nweneS4ulZmGrWSEBTWYVHFHaNz3G/xvJXamnYxtn34WBAuvstXGI3OB0APFZHCK70W8meII445rAxtPDR2pXLG4wcMLmgACQDQeBXmKojnl3C1xZxLTdTMaZbASSNS8OWvH9aRXZ7MZ8SlQKPbePVSYVaVk+BToeSgwlTYjwQE2PgrelH0DVTxlXNL/AHdnRWQ9g95QeIHovElPDIPpI2u6i66orAVk+AYVPrJQ09+8RgH1ChS7IYS++WKSL/DlcPzV+5waCSbAKDPUGQ5WXDeZ71VY4RXaJJsoG7L4fBUB7ZZ5WNOrHuBaT6XVnJS08zcssMbxws5gXVfVgb2+iZwoqKmopjNTQtY8i2l7eisoKrtJMhaOF9FBldkFua6YWc07z3N/NXUykpJHJLotERFvKwvMgJYQ3ivSIDN4xh8tQ020eODu/qs0+KspXls1PIGg6PYMwPov0hzWu4gLk6micdWBVWVKZ1PRhKfEWtNnPt3h2i7VJlqMraUgscN4AEm/ktn7FT31jaeouujYY2iwaLKl4u+myanoosGwgxRMEjcrBqbjVynbQt/seYAcMv4hWQFgoGPC+E1HQH7wr41qEdIg237MD8R6qTCo5949VIhVRwmxKbEVBiUyIroJkZV7T/UR/KqGIq+gFoYx9kKyAOi8TSthidI82a3ivFXKYaeSQcWtuOqppMSdUQuimAs7Q2UbLVBdnUtkmSsbOfeAbyF0DrqqbHH8LrdV7yOAu15svLlbJvbRaollcLzJIGiyr455WuDc1x4rsXEm5UoT36DWg55c7iSrDCBvSm3cL+qhQQulfZoVzSwNp48reJ1K048G5ciMn9HZERbysIiIAiIgCIiAKFjIvhdSP5ZK7yztj48VVYpXB1HUR2G9GR9y4/QMafePVd4lxka+IgTAC/AjgV1iPNZmwTYipcZUKMjvUljwOYUgToytHGLMaB3LJsmBdlYMx52WtGisgDnURCaF0ZNg4LG1dR7LUPgnsHsNitdWVbadhNi5/Jo4lYPHo63EqrtpYwzKLNDBwHieaw58tRTj7LK132T46tjuBB6KVFJndu81jvZquJ26XjqFY4bJiAkaCwubzJC8uOQ09SiXOC10aUizwRz+5d4o3SODWi5K5U4dUZcjdToT3K9paZsDe9x4lenRTz7+iqT0faWnbAyw1dzK7oi9JLS0ioIiLoCIiAIiIAhREBXVkTySVR4nE808oyn3HcOi1jmhwsVGlo436216LjBgcJkqZqVhkkjcw6Fjwb+qkSU8LSSIS35HWWimwENuachgPFvLyHJV82DVV9I79HKpwBTF7WGxjqT/AFBfWTAuDWwm54Z3XVg7Aq1+gYR/UFIo9mqlsgdJK1o8Bcoodg8x0s5gD4nNDgRutbxF1ocQrfZ6d72cWi690lC2maAXOeR3ldpaaKVpa9gc08QRxU+L10EZ5mKwyG773XcTU0vxDzXWbZ2ncS6FzoyeQ1CgVGAVjNYZGOHjoVilXava2WJol9hTv4ZSvAhaX9nA3UqDTU2IwSBs1PJY6XZvBaPD6QQszv8ArDz7lyutzfa0G9HSipW00dgAHHVxAUlEXoRiorSKwiIugIiIAiIgCIiAIiIAiIgC+WHcvqID5YdwX1EQBERAEREA9EREAREQBERAERE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54" name="AutoShape 10" descr="data:image/jpg;base64,/9j/4AAQSkZJRgABAQAAAQABAAD/2wBDAAkGBwgHBgkIBwgKCgkLDRYPDQwMDRsUFRAWIB0iIiAdHx8kKDQsJCYxJx8fLT0tMTU3Ojo6Iys/RD84QzQ5Ojf/2wBDAQoKCg0MDRoPDxo3JR8lNzc3Nzc3Nzc3Nzc3Nzc3Nzc3Nzc3Nzc3Nzc3Nzc3Nzc3Nzc3Nzc3Nzc3Nzc3Nzc3Nzf/wAARCACJAL4DASIAAhEBAxEB/8QAGwABAAMBAQEBAAAAAAAAAAAAAAQFBgMCAQf/xAA/EAABAwIDBQUEBwUJAAAAAAABAAIDBBEFEiEGIjFBcRNRYYGRFDJCciMzYqGxwdEHQ1JjgiU0c4OSsuLw8f/EABoBAQADAQEBAAAAAAAAAAAAAAACAwQBBQb/xAAmEQACAgICAgMAAQUAAAAAAAAAAQIDBBESIQUxFEFRQhMiM2GR/9oADAMBAAIRAxEAPwD9wREQBERAEREAREQBEWbx3auHC640YjzShocS42FiqrroUx5T9E665WS4xXZo7p0WGO10shuyWJng1o/NdGbU1F9Zoz1YF578vjL9/wCGj4N34bVfdFko9p5jxMJHyn9VIZtK4+8yI+ZCmvLYr/kReJavo0qKjZtHCRvRi/g9d2Y7TOF8r/Ufqrln42t80VuixfRaoodDiMVa57YgQWWve3NTForthbHlB7RXKLi9MIiKw4EREAREQBERAEREAREQBc5pmQtzSPa0eJXu4VTijO0rG2uXZN0X8f8Axc2CQ7FKcHdzO8QNFjdpNnxjmKOrva3wtLWt7MRZrW8brSsoz+8dl8LLqyji1u6/C2p81VZXG1akTrslXLlH2YQbEtHDEpR/kj9UdsZMB9HiWv2ov+S3poouTx5rm6la0G0jfVZnhY7/AImj51/6fnlRspi8AvDPDP4Bxafv/VUdVJXUUxhqmyRSD4Xf91X625pYNdRyICxf7R2N7ChkLRnc94v4WGix5OBTGDlE142dZOajIyzMSqAfrHW6rSYHUvnhdndmN+axoOq0uzT9yQd1l4OVWlW2kenLuJu9lnWqpW34s4d+q1CxeAy9liUJcdHXafMLZg3Gi9/wVili8fxngZkdW7PqIvl17RlPqIiAIiIAiIgCIiAKJiVYKGlfMW5iBo3vKlqPW0jKuIxycCLLj9AxeKY/izzakqYINdbsOgXvB8VqwCcQqhPLe2cC1h5lWE2x7XkltW8dQDZVGK4RLg8bQ6oMrZDcbtrWt+qz6mntk246L9mJRua5xcLNNuOq7NrIne7r10WLjncDqVOgmJRTIGrM7WOAfa/gV99pZ8IcfNUMUhdqVNiPBd2CcZXPOjQFh/2n2Aw1g/mH/atqwrJ7c0D8Rr6OFjwzJC51yCb3cFlzpqNDbNWH/mR+di91odmnHtXD7KkM2fgp255nOld3DdAVhRezwRi0cTQdAA3VfL35EJwaj2e7yTWifC7fbYXIVg2bL8Th0Ky2KVnsdp4C7dcA4A7oHRTMNxiCsYMzgHW5HRQovvx4br9MotxlZqRoRXSN9yWT/UV7bitVymd5m6qXTxWJzaDuC4ur4mnvKi/J5kn1IqWLD8NLFi1RzkHm0Lu3FKke8WHq1ZF2J5eAHqrTZyeTE6rsn6xtGYnwuvY8f5K+ySrsXv7M1+IoRcjZQPdJDG9ws5zQSO5dF8GgsF9X06PNCIouIVLqWDtGtvqBf+G/M+CAlLlNURQi8sjWjxKpJJpZzd0jrdVRz1rXVT85Nh7ovx81Tbbwjs7FbZrxiUDiMuYg87Lsyqjebat+YWWNjqzV5WxuMZYQ42dcX5K0o68GICdwz3494WNZj32W/wBI0bZGO917T0Kze2zb01ObfE78lKgmjnAIIDragBV+0TmupImZtQ46X8FsjYpx2iprXsyzRvKdTqG0bymQKvRwsIVPi5KBDyU6HkpIE2NZXa+XEosXpn0VN28DYd8NsDfMVqouSoNo8OxGprmzUtNJJEIg3Mx7b3ub6XVOTUra3B+mXUz4T5FdFLV1LBnopIRbjI4D8yvjMLcT9LI0C/BouuDo8UpjvwVrB3mIn8AvIxWoj0dKB87bfivIXi64/Ru+ZL66LZlDTNhdEWOcHcS9xdf1VKdnOwq3TUU7Y43Dejewn0sVMjxmawu2J48F3bjLf3lMD8rld8WOtCOVJEGmqRSSOb2ma1gc4Ddel1ZxUtLiQE0rScu7uPsD6LwMRoXuzSUzg7+LKCpUeI0J0bMW+BYVlr8bxt57JTyuS/2e48LoItWQMuOZGb8VpMCpmxQOlDQ3ObNsPhCpKXs617Y6eUPLnAXbyWtjYI2NY3QAWC9rEojH+7RhuscutnpERbzOF4njEsT4zazhZe18OiAyryWteGnK8Cx10VHNS9vMw9g5w1zZZLBXeNtMddKxhAa/eBPJRoGZTcSNPmsN/b0Tg9H2nweneS4ulZmGrWSEBTWYVHFHaNz3G/xvJXamnYxtn34WBAuvstXGI3OB0APFZHCK70W8meII445rAxtPDR2pXLG4wcMLmgACQDQeBXmKojnl3C1xZxLTdTMaZbASSNS8OWvH9aRXZ7MZ8SlQKPbePVSYVaVk+BToeSgwlTYjwQE2PgrelH0DVTxlXNL/AHdnRWQ9g95QeIHovElPDIPpI2u6i66orAVk+AYVPrJQ09+8RgH1ChS7IYS++WKSL/DlcPzV+5waCSbAKDPUGQ5WXDeZ71VY4RXaJJsoG7L4fBUB7ZZ5WNOrHuBaT6XVnJS08zcssMbxws5gXVfVgb2+iZwoqKmopjNTQtY8i2l7eisoKrtJMhaOF9FBldkFua6YWc07z3N/NXUykpJHJLotERFvKwvMgJYQ3ivSIDN4xh8tQ020eODu/qs0+KspXls1PIGg6PYMwPov0hzWu4gLk6micdWBVWVKZ1PRhKfEWtNnPt3h2i7VJlqMraUgscN4AEm/ktn7FT31jaeouujYY2iwaLKl4u+myanoosGwgxRMEjcrBqbjVynbQt/seYAcMv4hWQFgoGPC+E1HQH7wr41qEdIg237MD8R6qTCo5949VIhVRwmxKbEVBiUyIroJkZV7T/UR/KqGIq+gFoYx9kKyAOi8TSthidI82a3ivFXKYaeSQcWtuOqppMSdUQuimAs7Q2UbLVBdnUtkmSsbOfeAbyF0DrqqbHH8LrdV7yOAu15svLlbJvbRaollcLzJIGiyr455WuDc1x4rsXEm5UoT36DWg55c7iSrDCBvSm3cL+qhQQulfZoVzSwNp48reJ1K048G5ciMn9HZERbysIiIAiIgCIiAKFjIvhdSP5ZK7yztj48VVYpXB1HUR2G9GR9y4/QMafePVd4lxka+IgTAC/AjgV1iPNZmwTYipcZUKMjvUljwOYUgToytHGLMaB3LJsmBdlYMx52WtGisgDnURCaF0ZNg4LG1dR7LUPgnsHsNitdWVbadhNi5/Jo4lYPHo63EqrtpYwzKLNDBwHieaw58tRTj7LK132T46tjuBB6KVFJndu81jvZquJ26XjqFY4bJiAkaCwubzJC8uOQ09SiXOC10aUizwRz+5d4o3SODWi5K5U4dUZcjdToT3K9paZsDe9x4lenRTz7+iqT0faWnbAyw1dzK7oi9JLS0ioIiLoCIiAIiIAhREBXVkTySVR4nE808oyn3HcOi1jmhwsVGlo436216LjBgcJkqZqVhkkjcw6Fjwb+qkSU8LSSIS35HWWimwENuachgPFvLyHJV82DVV9I79HKpwBTF7WGxjqT/AFBfWTAuDWwm54Z3XVg7Aq1+gYR/UFIo9mqlsgdJK1o8Bcoodg8x0s5gD4nNDgRutbxF1ocQrfZ6d72cWi690lC2maAXOeR3ldpaaKVpa9gc08QRxU+L10EZ5mKwyG773XcTU0vxDzXWbZ2ncS6FzoyeQ1CgVGAVjNYZGOHjoVilXava2WJol9hTv4ZSvAhaX9nA3UqDTU2IwSBs1PJY6XZvBaPD6QQszv8ArDz7lyutzfa0G9HSipW00dgAHHVxAUlEXoRiorSKwiIugIiIAiIgCIiAIiIAiIgC+WHcvqID5YdwX1EQBERAEREA9EREAREQBERAERE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56" name="Picture 12" descr="https://encrypted-tbn2.google.com/images?q=tbn:ANd9GcS1ghKulYdPs8gQC5eAQVRtz8H0ziV4VHqSXXZ3yHPUpRQCqgUCrA"/>
          <p:cNvPicPr>
            <a:picLocks noChangeAspect="1" noChangeArrowheads="1"/>
          </p:cNvPicPr>
          <p:nvPr/>
        </p:nvPicPr>
        <p:blipFill>
          <a:blip r:embed="rId5" cstate="print"/>
          <a:srcRect l="6038" t="4211" r="6415" b="7368"/>
          <a:stretch>
            <a:fillRect/>
          </a:stretch>
        </p:blipFill>
        <p:spPr bwMode="auto">
          <a:xfrm>
            <a:off x="1676400" y="1524000"/>
            <a:ext cx="2895600" cy="1828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Rectangle 1"/>
          <p:cNvSpPr/>
          <p:nvPr/>
        </p:nvSpPr>
        <p:spPr>
          <a:xfrm>
            <a:off x="990600" y="3626880"/>
            <a:ext cx="55626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SA" sz="3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غَنِيَّة بِــــ:</a:t>
            </a:r>
          </a:p>
          <a:p>
            <a:pPr marL="514350" indent="-514350" algn="r" rtl="1">
              <a:buAutoNum type="arabicPeriod"/>
            </a:pPr>
            <a:r>
              <a:rPr lang="ar-SA" sz="3200" b="1" dirty="0" smtClean="0"/>
              <a:t>الكالسيوم</a:t>
            </a:r>
          </a:p>
          <a:p>
            <a:pPr marL="514350" indent="-514350" algn="r" rtl="1">
              <a:buAutoNum type="arabicPeriod"/>
            </a:pPr>
            <a:r>
              <a:rPr lang="ar-SA" sz="3200" b="1" dirty="0" smtClean="0"/>
              <a:t>الفيتامينات</a:t>
            </a:r>
          </a:p>
          <a:p>
            <a:pPr marL="514350" indent="-514350" algn="r" rtl="1">
              <a:buAutoNum type="arabicPeriod"/>
            </a:pPr>
            <a:r>
              <a:rPr lang="ar-SA" sz="3200" b="1" dirty="0" smtClean="0"/>
              <a:t>الدهنيّات</a:t>
            </a:r>
          </a:p>
          <a:p>
            <a:pPr marL="514350" indent="-514350" algn="r" rtl="1">
              <a:buAutoNum type="arabicPeriod"/>
            </a:pPr>
            <a:r>
              <a:rPr lang="ar-SA" sz="3200" b="1" dirty="0" smtClean="0"/>
              <a:t>المعادن</a:t>
            </a:r>
            <a:endParaRPr lang="en-US" sz="32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1" name="Picture 11" descr="foodpyramid_protie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762000"/>
            <a:ext cx="2514600" cy="7620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ar-SA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والبقوليّات</a:t>
            </a:r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ar-SA" sz="1400" dirty="0" smtClean="0">
                <a:ln w="11430"/>
                <a:solidFill>
                  <a:srgbClr val="C00000"/>
                </a:solidFill>
              </a:rPr>
              <a:t>المصدر الأساسى للبروتين الضروري لبناء الجسم ونموه</a:t>
            </a:r>
            <a:endParaRPr lang="en-US" sz="1400" dirty="0">
              <a:ln w="11430"/>
              <a:solidFill>
                <a:srgbClr val="C00000"/>
              </a:solidFill>
            </a:endParaRPr>
          </a:p>
        </p:txBody>
      </p:sp>
      <p:pic>
        <p:nvPicPr>
          <p:cNvPr id="5124" name="Picture 4" descr="http://www.weqaia.com/wp-content/uploads/2011/05/jyglobe3817195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2743200"/>
            <a:ext cx="1443897" cy="1447800"/>
          </a:xfrm>
          <a:prstGeom prst="rect">
            <a:avLst/>
          </a:prstGeom>
          <a:noFill/>
        </p:spPr>
      </p:pic>
      <p:pic>
        <p:nvPicPr>
          <p:cNvPr id="9" name="Picture 2" descr="http://images.lakii.com/images/Jun11/winter_ALL_4%20copy.jpg"/>
          <p:cNvPicPr>
            <a:picLocks noChangeAspect="1" noChangeArrowheads="1"/>
          </p:cNvPicPr>
          <p:nvPr/>
        </p:nvPicPr>
        <p:blipFill rotWithShape="1">
          <a:blip r:embed="rId5" cstate="print"/>
          <a:srcRect l="33333" b="54082"/>
          <a:stretch/>
        </p:blipFill>
        <p:spPr bwMode="auto">
          <a:xfrm>
            <a:off x="2286000" y="1524000"/>
            <a:ext cx="5181600" cy="17145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Rectangle 9"/>
          <p:cNvSpPr/>
          <p:nvPr/>
        </p:nvSpPr>
        <p:spPr>
          <a:xfrm>
            <a:off x="4800600" y="1676400"/>
            <a:ext cx="9144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400" b="1" dirty="0" smtClean="0">
                <a:solidFill>
                  <a:srgbClr val="C00000"/>
                </a:solidFill>
              </a:rPr>
              <a:t>٣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00400" y="3626880"/>
            <a:ext cx="33528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SA" sz="3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غَـنِيّة بِــــ:</a:t>
            </a:r>
          </a:p>
          <a:p>
            <a:pPr marL="514350" indent="-514350" algn="r" rtl="1">
              <a:buAutoNum type="arabicPeriod"/>
            </a:pPr>
            <a:r>
              <a:rPr lang="ar-SA" sz="3200" b="1" dirty="0" smtClean="0"/>
              <a:t>البروتينات</a:t>
            </a:r>
          </a:p>
          <a:p>
            <a:pPr marL="514350" indent="-514350" algn="r" rtl="1">
              <a:buAutoNum type="arabicPeriod"/>
            </a:pPr>
            <a:r>
              <a:rPr lang="ar-SA" sz="3200" b="1" dirty="0" smtClean="0"/>
              <a:t>الكالسيوم</a:t>
            </a:r>
          </a:p>
          <a:p>
            <a:pPr marL="514350" indent="-514350" algn="r" rtl="1">
              <a:buAutoNum type="arabicPeriod"/>
            </a:pPr>
            <a:r>
              <a:rPr lang="ar-SA" sz="3200" b="1" dirty="0" smtClean="0"/>
              <a:t>الحديد</a:t>
            </a:r>
            <a:endParaRPr lang="en-US" sz="32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40" name="Picture 20" descr="foodpyramid_frui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136" name="Rectangle 16"/>
          <p:cNvSpPr>
            <a:spLocks noGrp="1" noChangeArrowheads="1"/>
          </p:cNvSpPr>
          <p:nvPr>
            <p:ph type="title"/>
          </p:nvPr>
        </p:nvSpPr>
        <p:spPr>
          <a:xfrm>
            <a:off x="1447800" y="762000"/>
            <a:ext cx="6019800" cy="7620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en-US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ar-EG" sz="2400" b="1" dirty="0" smtClean="0"/>
              <a:t> </a:t>
            </a:r>
            <a:r>
              <a:rPr lang="ar-EG" sz="2400" dirty="0" smtClean="0">
                <a:solidFill>
                  <a:srgbClr val="C00000"/>
                </a:solidFill>
              </a:rPr>
              <a:t>تمدنا بالفيتامينات والأملاح المعدنية ومضادات الأكسدة</a:t>
            </a:r>
            <a:endParaRPr lang="en-US" sz="2400" dirty="0">
              <a:ln w="11430"/>
              <a:solidFill>
                <a:srgbClr val="C00000"/>
              </a:solidFill>
            </a:endParaRPr>
          </a:p>
        </p:txBody>
      </p:sp>
      <p:pic>
        <p:nvPicPr>
          <p:cNvPr id="8194" name="Picture 2" descr="http://images.lakii.com/images/Jun11/winter_ALL_3%20copy.jpg"/>
          <p:cNvPicPr>
            <a:picLocks noChangeAspect="1" noChangeArrowheads="1"/>
          </p:cNvPicPr>
          <p:nvPr/>
        </p:nvPicPr>
        <p:blipFill rotWithShape="1">
          <a:blip r:embed="rId4" cstate="print"/>
          <a:srcRect l="32000" b="52000"/>
          <a:stretch/>
        </p:blipFill>
        <p:spPr bwMode="auto">
          <a:xfrm>
            <a:off x="2362200" y="1676400"/>
            <a:ext cx="4953000" cy="1828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Rectangle 9"/>
          <p:cNvSpPr/>
          <p:nvPr/>
        </p:nvSpPr>
        <p:spPr>
          <a:xfrm>
            <a:off x="4572000" y="1905000"/>
            <a:ext cx="9906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400" b="1" dirty="0" smtClean="0">
                <a:solidFill>
                  <a:srgbClr val="C00000"/>
                </a:solidFill>
              </a:rPr>
              <a:t>٤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00400" y="3626880"/>
            <a:ext cx="33528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SA" sz="3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غَـنِيّة بِــــ:</a:t>
            </a:r>
          </a:p>
          <a:p>
            <a:pPr marL="514350" indent="-514350" algn="r" rtl="1">
              <a:buAutoNum type="arabicPeriod"/>
            </a:pPr>
            <a:r>
              <a:rPr lang="ar-SA" sz="3200" b="1" dirty="0" smtClean="0"/>
              <a:t>البروتينات</a:t>
            </a:r>
          </a:p>
          <a:p>
            <a:pPr marL="514350" indent="-514350" algn="r" rtl="1">
              <a:buAutoNum type="arabicPeriod"/>
            </a:pPr>
            <a:r>
              <a:rPr lang="ar-SA" sz="3200" b="1" dirty="0" smtClean="0"/>
              <a:t>الفيتامينات</a:t>
            </a:r>
          </a:p>
          <a:p>
            <a:pPr marL="514350" indent="-514350" algn="r" rtl="1">
              <a:buAutoNum type="arabicPeriod"/>
            </a:pPr>
            <a:r>
              <a:rPr lang="ar-SA" sz="3200" b="1" dirty="0" smtClean="0"/>
              <a:t>الألياف المعدنية</a:t>
            </a:r>
          </a:p>
          <a:p>
            <a:pPr marL="514350" indent="-514350" algn="r" rtl="1">
              <a:buAutoNum type="arabicPeriod"/>
            </a:pPr>
            <a:r>
              <a:rPr lang="ar-SA" sz="3200" b="1" dirty="0" smtClean="0"/>
              <a:t>مضادات الأكسدة</a:t>
            </a:r>
            <a:endParaRPr lang="en-US" sz="32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5" name="Picture 19" descr="foodpyramid_veggi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381000"/>
            <a:ext cx="2590800" cy="7620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en-US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ar-EG" sz="2400" b="1" dirty="0" smtClean="0"/>
              <a:t> </a:t>
            </a:r>
            <a:r>
              <a:rPr lang="ar-EG" sz="2400" b="1" dirty="0" smtClean="0">
                <a:solidFill>
                  <a:srgbClr val="C00000"/>
                </a:solidFill>
              </a:rPr>
              <a:t>غنية بالألياف الغذائية</a:t>
            </a:r>
            <a:r>
              <a:rPr lang="ar-EG" sz="2400" b="1" dirty="0" smtClean="0"/>
              <a:t>.</a:t>
            </a:r>
            <a:endParaRPr lang="en-US" sz="2400" dirty="0">
              <a:ln w="11430"/>
              <a:solidFill>
                <a:srgbClr val="C00000"/>
              </a:solidFill>
            </a:endParaRPr>
          </a:p>
        </p:txBody>
      </p:sp>
      <p:pic>
        <p:nvPicPr>
          <p:cNvPr id="7" name="Picture 2" descr="http://images.lakii.com/images/Jun11/winter_ALL_2%20copy.jpg"/>
          <p:cNvPicPr>
            <a:picLocks noChangeAspect="1" noChangeArrowheads="1"/>
          </p:cNvPicPr>
          <p:nvPr/>
        </p:nvPicPr>
        <p:blipFill rotWithShape="1">
          <a:blip r:embed="rId4" cstate="print"/>
          <a:srcRect l="34524" b="54717"/>
          <a:stretch/>
        </p:blipFill>
        <p:spPr bwMode="auto">
          <a:xfrm>
            <a:off x="2057400" y="1295400"/>
            <a:ext cx="5410200" cy="1828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Rectangle 7"/>
          <p:cNvSpPr/>
          <p:nvPr/>
        </p:nvSpPr>
        <p:spPr>
          <a:xfrm>
            <a:off x="4495800" y="1524000"/>
            <a:ext cx="9906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400" b="1" dirty="0" smtClean="0">
                <a:solidFill>
                  <a:srgbClr val="C00000"/>
                </a:solidFill>
              </a:rPr>
              <a:t>٥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00400" y="3626880"/>
            <a:ext cx="33528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SA" sz="3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غَـنِيّة بِــــ:</a:t>
            </a:r>
          </a:p>
          <a:p>
            <a:pPr marL="514350" indent="-514350" algn="r" rtl="1">
              <a:buAutoNum type="arabicPeriod"/>
            </a:pPr>
            <a:r>
              <a:rPr lang="ar-SA" sz="3200" b="1" dirty="0" smtClean="0"/>
              <a:t>الفيتامينات</a:t>
            </a:r>
          </a:p>
          <a:p>
            <a:pPr marL="514350" indent="-514350" algn="r" rtl="1">
              <a:buAutoNum type="arabicPeriod"/>
            </a:pPr>
            <a:r>
              <a:rPr lang="ar-SA" sz="3200" b="1" dirty="0" smtClean="0"/>
              <a:t>الألياف</a:t>
            </a:r>
          </a:p>
          <a:p>
            <a:pPr marL="514350" indent="-514350" algn="r" rtl="1">
              <a:buAutoNum type="arabicPeriod"/>
            </a:pPr>
            <a:r>
              <a:rPr lang="ar-SA" sz="3200" b="1" dirty="0" smtClean="0"/>
              <a:t>المعادن (الحديد)</a:t>
            </a:r>
            <a:endParaRPr lang="en-US" sz="32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9" name="Picture 27" descr="foodpyramid_brea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914400"/>
            <a:ext cx="2667000" cy="6858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ar-SA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ar-SA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ar-EG" sz="2400" dirty="0" smtClean="0">
                <a:solidFill>
                  <a:srgbClr val="C00000"/>
                </a:solidFill>
              </a:rPr>
              <a:t>المصدر الرئيسي للطاقة</a:t>
            </a:r>
            <a:r>
              <a:rPr lang="en-US" sz="2400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en-US" sz="2400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en-US" sz="240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7" name="Picture 2" descr="http://images.lakii.com/images/Jun11/winter_ALL_1%20copy.jpg"/>
          <p:cNvPicPr>
            <a:picLocks noChangeAspect="1" noChangeArrowheads="1"/>
          </p:cNvPicPr>
          <p:nvPr/>
        </p:nvPicPr>
        <p:blipFill rotWithShape="1">
          <a:blip r:embed="rId4" cstate="print"/>
          <a:srcRect l="33750" b="55102"/>
          <a:stretch/>
        </p:blipFill>
        <p:spPr bwMode="auto">
          <a:xfrm>
            <a:off x="1676400" y="1600200"/>
            <a:ext cx="5715000" cy="1676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Rectangle 7"/>
          <p:cNvSpPr/>
          <p:nvPr/>
        </p:nvSpPr>
        <p:spPr>
          <a:xfrm>
            <a:off x="4419600" y="1676400"/>
            <a:ext cx="9906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400" b="1" dirty="0" smtClean="0">
                <a:solidFill>
                  <a:srgbClr val="C00000"/>
                </a:solidFill>
              </a:rPr>
              <a:t>٦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00400" y="3626880"/>
            <a:ext cx="33528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SA" sz="3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غَـنِيّة بِــــ:</a:t>
            </a:r>
          </a:p>
          <a:p>
            <a:pPr marL="514350" indent="-514350" algn="r" rtl="1">
              <a:buAutoNum type="arabicPeriod"/>
            </a:pPr>
            <a:r>
              <a:rPr lang="ar-SA" sz="3200" b="1" dirty="0" smtClean="0"/>
              <a:t>توفر الطّاقة</a:t>
            </a:r>
          </a:p>
          <a:p>
            <a:pPr marL="514350" indent="-514350" algn="r" rtl="1">
              <a:buAutoNum type="arabicPeriod"/>
            </a:pPr>
            <a:r>
              <a:rPr lang="ar-SA" sz="3200" b="1" dirty="0" smtClean="0"/>
              <a:t>الألياف</a:t>
            </a:r>
          </a:p>
          <a:p>
            <a:pPr marL="514350" indent="-514350" algn="r" rtl="1">
              <a:buAutoNum type="arabicPeriod"/>
            </a:pPr>
            <a:r>
              <a:rPr lang="ar-SA" sz="3200" b="1" dirty="0" smtClean="0"/>
              <a:t>الكربوهيدرات</a:t>
            </a:r>
          </a:p>
          <a:p>
            <a:pPr marL="514350" indent="-514350" algn="r" rtl="1">
              <a:buAutoNum type="arabicPeriod"/>
            </a:pPr>
            <a:r>
              <a:rPr lang="ar-SA" sz="3200" b="1" dirty="0" smtClean="0"/>
              <a:t>المعادن</a:t>
            </a:r>
            <a:endParaRPr lang="en-US" sz="32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9" name="Rectangle 9"/>
          <p:cNvSpPr>
            <a:spLocks noGrp="1" noChangeArrowheads="1"/>
          </p:cNvSpPr>
          <p:nvPr>
            <p:ph type="title"/>
          </p:nvPr>
        </p:nvSpPr>
        <p:spPr>
          <a:xfrm>
            <a:off x="2743200" y="0"/>
            <a:ext cx="3657600" cy="762000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ar-SA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الخلاصة</a:t>
            </a:r>
            <a:endParaRPr lang="en-US" sz="5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457200" y="609600"/>
          <a:ext cx="8305800" cy="586740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2885173"/>
                <a:gridCol w="2797743"/>
                <a:gridCol w="2622884"/>
              </a:tblGrid>
              <a:tr h="765287">
                <a:tc>
                  <a:txBody>
                    <a:bodyPr/>
                    <a:lstStyle/>
                    <a:p>
                      <a:pPr algn="ctr"/>
                      <a:r>
                        <a:rPr lang="ar-SA" sz="3200" b="0" dirty="0" smtClean="0">
                          <a:solidFill>
                            <a:srgbClr val="C00000"/>
                          </a:solidFill>
                        </a:rPr>
                        <a:t>الفوائد</a:t>
                      </a:r>
                      <a:endParaRPr lang="en-US" sz="3200" b="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3200" b="0" dirty="0" smtClean="0">
                          <a:solidFill>
                            <a:srgbClr val="C00000"/>
                          </a:solidFill>
                        </a:rPr>
                        <a:t>مثل</a:t>
                      </a:r>
                      <a:endParaRPr lang="en-US" sz="3200" b="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3200" b="0" dirty="0" smtClean="0">
                          <a:solidFill>
                            <a:srgbClr val="C00000"/>
                          </a:solidFill>
                        </a:rPr>
                        <a:t>المجموعة</a:t>
                      </a:r>
                      <a:endParaRPr lang="en-US" sz="3200" b="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102751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ar-SA" sz="1600" dirty="0" smtClean="0"/>
                        <a:t>سعرات حرارية لا</a:t>
                      </a:r>
                      <a:r>
                        <a:rPr lang="ar-SA" sz="1600" baseline="0" dirty="0" smtClean="0"/>
                        <a:t> مواد مغذية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ar-SA" sz="1600" dirty="0" smtClean="0"/>
                        <a:t>الزيوت، الزبد، السكريات، المياه الغازية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ar-SA" sz="2000" dirty="0" smtClean="0">
                          <a:solidFill>
                            <a:srgbClr val="C00000"/>
                          </a:solidFill>
                        </a:rPr>
                        <a:t>مجموعة الدهون</a:t>
                      </a:r>
                      <a:endParaRPr lang="en-US" sz="20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76296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ar-SA" sz="1600" dirty="0" smtClean="0"/>
                        <a:t>الألياف، الكربوهيدرات،</a:t>
                      </a:r>
                      <a:r>
                        <a:rPr lang="ar-SA" sz="1600" baseline="0" dirty="0" smtClean="0"/>
                        <a:t> الفييتامينات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ar-SA" sz="1600" dirty="0" smtClean="0"/>
                        <a:t>الخبز، الأرز، المعكرونة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ar-SA" sz="1800" b="1" dirty="0" smtClean="0">
                          <a:solidFill>
                            <a:srgbClr val="00B050"/>
                          </a:solidFill>
                        </a:rPr>
                        <a:t>مجموعة</a:t>
                      </a:r>
                      <a:r>
                        <a:rPr lang="ar-SA" sz="1800" b="1" baseline="0" dirty="0" smtClean="0">
                          <a:solidFill>
                            <a:srgbClr val="00B050"/>
                          </a:solidFill>
                        </a:rPr>
                        <a:t> النّشويات</a:t>
                      </a:r>
                      <a:endParaRPr lang="en-US" sz="18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  <a:tr h="97210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ar-SA" sz="1600" dirty="0" smtClean="0"/>
                        <a:t> البروتينات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ar-SA" sz="1600" dirty="0" smtClean="0"/>
                        <a:t>الدجاج، السمك، اللحم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ar-SA" sz="1600" dirty="0" smtClean="0"/>
                        <a:t>البقوليات</a:t>
                      </a:r>
                      <a:r>
                        <a:rPr lang="ar-SA" sz="1600" baseline="0" dirty="0" smtClean="0"/>
                        <a:t> الجافة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ar-SA" sz="1800" b="1" dirty="0" smtClean="0">
                          <a:solidFill>
                            <a:srgbClr val="79689E"/>
                          </a:solidFill>
                        </a:rPr>
                        <a:t>مجموعة</a:t>
                      </a:r>
                      <a:r>
                        <a:rPr lang="ar-SA" sz="1800" b="1" baseline="0" dirty="0" smtClean="0">
                          <a:solidFill>
                            <a:srgbClr val="79689E"/>
                          </a:solidFill>
                        </a:rPr>
                        <a:t> اللحوم والبقوليات</a:t>
                      </a:r>
                      <a:endParaRPr lang="en-US" sz="1800" b="1" dirty="0">
                        <a:solidFill>
                          <a:srgbClr val="79689E"/>
                        </a:solidFill>
                      </a:endParaRPr>
                    </a:p>
                  </a:txBody>
                  <a:tcPr/>
                </a:tc>
              </a:tr>
              <a:tr h="103641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ar-SA" sz="1600" dirty="0" smtClean="0"/>
                        <a:t>الفيتامينات والأملاح المعدنية ومضادات</a:t>
                      </a:r>
                      <a:r>
                        <a:rPr lang="ar-SA" sz="1600" baseline="0" dirty="0" smtClean="0"/>
                        <a:t> للأكسدة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ar-SA" sz="1600" dirty="0" smtClean="0"/>
                        <a:t>التفاح،</a:t>
                      </a:r>
                      <a:r>
                        <a:rPr lang="ar-SA" sz="1600" baseline="0" dirty="0" smtClean="0"/>
                        <a:t> العنب، البرتقال، الفراولة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ar-SA" sz="1800" b="1" dirty="0" smtClean="0">
                          <a:solidFill>
                            <a:srgbClr val="FFC000"/>
                          </a:solidFill>
                        </a:rPr>
                        <a:t>مجموعة الفواكه</a:t>
                      </a:r>
                      <a:endParaRPr lang="en-US" sz="1800" b="1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</a:tr>
              <a:tr h="65155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ar-SA" sz="1600" dirty="0" smtClean="0"/>
                        <a:t> الفيتامينات والألياف والمعادن</a:t>
                      </a:r>
                      <a:r>
                        <a:rPr lang="ar-SA" sz="1600" baseline="0" dirty="0" smtClean="0"/>
                        <a:t> </a:t>
                      </a:r>
                      <a:r>
                        <a:rPr lang="ar-SA" sz="1600" dirty="0" smtClean="0"/>
                        <a:t>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ar-SA" sz="1600" dirty="0" smtClean="0"/>
                        <a:t>الذرة،</a:t>
                      </a:r>
                      <a:r>
                        <a:rPr lang="ar-SA" sz="1600" baseline="0" dirty="0" smtClean="0"/>
                        <a:t> الخرشوف، الكرنب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ar-SA" sz="1800" b="1" dirty="0" smtClean="0">
                          <a:solidFill>
                            <a:srgbClr val="00B0F0"/>
                          </a:solidFill>
                        </a:rPr>
                        <a:t>مجموعة</a:t>
                      </a:r>
                      <a:r>
                        <a:rPr lang="ar-SA" sz="1800" b="1" baseline="0" dirty="0" smtClean="0">
                          <a:solidFill>
                            <a:srgbClr val="00B0F0"/>
                          </a:solidFill>
                        </a:rPr>
                        <a:t> الخضراوات</a:t>
                      </a:r>
                      <a:endParaRPr lang="en-US" sz="1800" b="1" dirty="0">
                        <a:solidFill>
                          <a:srgbClr val="00B0F0"/>
                        </a:solidFill>
                      </a:endParaRPr>
                    </a:p>
                  </a:txBody>
                  <a:tcPr/>
                </a:tc>
              </a:tr>
              <a:tr h="65155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ar-SA" sz="1600" dirty="0" smtClean="0"/>
                        <a:t>الكالسيوم، البروتين،</a:t>
                      </a:r>
                      <a:r>
                        <a:rPr lang="ar-SA" sz="1600" baseline="0" dirty="0" smtClean="0"/>
                        <a:t> الكربوهيدرات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ar-SA" sz="1600" dirty="0" smtClean="0"/>
                        <a:t>اللبن، الزبادي، الجبن، البيض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ar-SA" sz="1800" b="1" dirty="0" smtClean="0">
                          <a:solidFill>
                            <a:srgbClr val="FF0000"/>
                          </a:solidFill>
                        </a:rPr>
                        <a:t>مجموعة الألبان</a:t>
                      </a:r>
                      <a:endParaRPr lang="en-US" sz="18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9" name="Rectangle 9"/>
          <p:cNvSpPr>
            <a:spLocks noGrp="1" noChangeArrowheads="1"/>
          </p:cNvSpPr>
          <p:nvPr>
            <p:ph type="title"/>
          </p:nvPr>
        </p:nvSpPr>
        <p:spPr>
          <a:xfrm>
            <a:off x="2895600" y="762000"/>
            <a:ext cx="3657600" cy="762000"/>
          </a:xfrm>
        </p:spPr>
        <p:txBody>
          <a:bodyPr/>
          <a:lstStyle/>
          <a:p>
            <a:r>
              <a:rPr lang="ar-SA" sz="2800" dirty="0" smtClean="0"/>
              <a:t>غَــنِـــيٌّ بِـــ......</a:t>
            </a:r>
            <a:endParaRPr lang="en-US" sz="2800" dirty="0"/>
          </a:p>
        </p:txBody>
      </p:sp>
      <p:pic>
        <p:nvPicPr>
          <p:cNvPr id="25620" name="Picture 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5486400"/>
            <a:ext cx="3429000" cy="1090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0953935"/>
              </p:ext>
            </p:extLst>
          </p:nvPr>
        </p:nvGraphicFramePr>
        <p:xfrm>
          <a:off x="1447800" y="1524000"/>
          <a:ext cx="6096000" cy="385572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2032000"/>
                <a:gridCol w="1778000"/>
                <a:gridCol w="2286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ar-SA" sz="2800" b="0" dirty="0" smtClean="0">
                          <a:solidFill>
                            <a:srgbClr val="C00000"/>
                          </a:solidFill>
                        </a:rPr>
                        <a:t>من مجموعة</a:t>
                      </a:r>
                      <a:endParaRPr lang="en-US" sz="2800" b="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800" b="0" dirty="0" smtClean="0">
                          <a:solidFill>
                            <a:srgbClr val="C00000"/>
                          </a:solidFill>
                        </a:rPr>
                        <a:t>الفائدة</a:t>
                      </a:r>
                      <a:endParaRPr lang="en-US" sz="2800" b="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800" b="0" dirty="0" smtClean="0">
                          <a:solidFill>
                            <a:srgbClr val="C00000"/>
                          </a:solidFill>
                        </a:rPr>
                        <a:t>الطعام</a:t>
                      </a:r>
                      <a:endParaRPr lang="en-US" sz="2800" b="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dirty="0" smtClean="0"/>
                        <a:t>الأرز</a:t>
                      </a:r>
                      <a:r>
                        <a:rPr lang="ar-SA" baseline="0" dirty="0" smtClean="0"/>
                        <a:t> غني بالـــ...........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dirty="0" smtClean="0"/>
                        <a:t>الكالسيوم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dirty="0" smtClean="0"/>
                        <a:t>اللبن غني بالــ...........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ar-SA" dirty="0" smtClean="0"/>
                        <a:t>الخضراوات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dirty="0" smtClean="0"/>
                        <a:t>الذرة غنية بالــ...........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dirty="0" smtClean="0"/>
                        <a:t>البرتقال غني بالــ.........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dirty="0" smtClean="0"/>
                        <a:t>السمك غني بالــ...........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dirty="0" smtClean="0"/>
                        <a:t> البيض غني بالــ..........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dirty="0" smtClean="0"/>
                        <a:t>العدس غني بالــ...........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dirty="0" smtClean="0"/>
                        <a:t> المياه الغازية</a:t>
                      </a:r>
                      <a:r>
                        <a:rPr lang="ar-SA" baseline="0" dirty="0" smtClean="0"/>
                        <a:t> </a:t>
                      </a:r>
                      <a:r>
                        <a:rPr lang="ar-SA" dirty="0" smtClean="0"/>
                        <a:t>غنية بالــ.</a:t>
                      </a: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dirty="0" smtClean="0"/>
                        <a:t>الدجاج غني بالــ..........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ar-SA" sz="2800" dirty="0" smtClean="0"/>
              <a:t>مشهد عن الهرم الغذائي</a:t>
            </a:r>
            <a:endParaRPr lang="en-US" sz="2800" dirty="0"/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http://www.youtube.com/watch?v=ji1lnCz1gTE&amp;feature=related</a:t>
            </a:r>
            <a:endParaRPr lang="en-US" dirty="0"/>
          </a:p>
        </p:txBody>
      </p:sp>
      <p:pic>
        <p:nvPicPr>
          <p:cNvPr id="2458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4799013"/>
            <a:ext cx="3429000" cy="1319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2514600"/>
            <a:ext cx="6096000" cy="1981200"/>
          </a:xfrm>
        </p:spPr>
        <p:txBody>
          <a:bodyPr/>
          <a:lstStyle/>
          <a:p>
            <a:r>
              <a:rPr lang="ar-SA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urlz MT" pitchFamily="82" charset="0"/>
              </a:rPr>
              <a:t/>
            </a:r>
            <a:br>
              <a:rPr lang="ar-SA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urlz MT" pitchFamily="82" charset="0"/>
              </a:rPr>
            </a:br>
            <a:r>
              <a:rPr lang="ar-SA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urlz MT" pitchFamily="82" charset="0"/>
              </a:rPr>
              <a:t>انتهى الدرس</a:t>
            </a: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urlz MT" pitchFamily="82" charset="0"/>
              </a:rPr>
              <a:t> </a:t>
            </a:r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urlz MT" pitchFamily="82" charset="0"/>
              </a:rPr>
              <a:t/>
            </a:r>
            <a:b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urlz MT" pitchFamily="82" charset="0"/>
              </a:rPr>
            </a:br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urlz MT" pitchFamily="82" charset="0"/>
              </a:rPr>
              <a:t>Naima Mustapha</a:t>
            </a:r>
            <a:endParaRPr lang="en-US" sz="8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MCS Hor 1 S_U Snail 2000" pitchFamily="2" charset="-78"/>
            </a:endParaRPr>
          </a:p>
        </p:txBody>
      </p:sp>
      <p:pic>
        <p:nvPicPr>
          <p:cNvPr id="24582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4799013"/>
            <a:ext cx="3429000" cy="1319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 descr="C:\Users\nmustapha\Desktop\اللهم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7700" y="609600"/>
            <a:ext cx="5080000" cy="2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676400" y="2819400"/>
            <a:ext cx="5867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Century Gothic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Century Gothic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Century Gothic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Century Gothic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Century Gothic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Century Gothic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Century Gothic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r>
              <a:rPr lang="ar-SA" sz="6600" b="1" kern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هل طعامي صحّي؟</a:t>
            </a:r>
            <a:endParaRPr lang="en-US" sz="6600" b="1" kern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ar-SA" b="1" dirty="0" smtClean="0">
                <a:solidFill>
                  <a:srgbClr val="FF0000"/>
                </a:solidFill>
              </a:rPr>
              <a:t>الإربعاء </a:t>
            </a:r>
            <a:r>
              <a:rPr lang="en-US" b="1" dirty="0" smtClean="0">
                <a:solidFill>
                  <a:srgbClr val="FF0000"/>
                </a:solidFill>
              </a:rPr>
              <a:t>9/2/15                </a:t>
            </a:r>
            <a:r>
              <a:rPr lang="ar-SA" b="1" dirty="0" smtClean="0">
                <a:solidFill>
                  <a:srgbClr val="FF0000"/>
                </a:solidFill>
              </a:rPr>
              <a:t>الأهداف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ar-SA" b="1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 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914400" y="1752600"/>
            <a:ext cx="7239000" cy="3886200"/>
          </a:xfrm>
        </p:spPr>
        <p:txBody>
          <a:bodyPr/>
          <a:lstStyle/>
          <a:p>
            <a:pPr marL="457200" indent="-457200" algn="r" rtl="1">
              <a:buFont typeface="+mj-lt"/>
              <a:buAutoNum type="arabicPeriod"/>
            </a:pPr>
            <a:r>
              <a:rPr lang="ar-SA" sz="2800" dirty="0"/>
              <a:t>التعرف على مجموعات الأطعمة السّت في الهرم الغذائي</a:t>
            </a:r>
          </a:p>
          <a:p>
            <a:pPr marL="457200" indent="-457200" algn="r" rtl="1">
              <a:buFont typeface="+mj-lt"/>
              <a:buAutoNum type="arabicPeriod"/>
            </a:pPr>
            <a:r>
              <a:rPr lang="ar-SA" sz="2800" dirty="0"/>
              <a:t>التعرف على أسماء الأطعمة الموجودة في هذه المجموعات</a:t>
            </a:r>
          </a:p>
          <a:p>
            <a:pPr marL="457200" indent="-457200" algn="r" rtl="1">
              <a:buFont typeface="+mj-lt"/>
              <a:buAutoNum type="arabicPeriod"/>
            </a:pPr>
            <a:r>
              <a:rPr lang="ar-SA" sz="2800" dirty="0"/>
              <a:t>عَـدّد فوائد أطعمة مختلفة </a:t>
            </a:r>
          </a:p>
          <a:p>
            <a:pPr marL="457200" indent="-457200" algn="r" rtl="1">
              <a:buNone/>
            </a:pPr>
            <a:r>
              <a:rPr lang="ar-SA" sz="2800" dirty="0"/>
              <a:t>( </a:t>
            </a:r>
            <a:r>
              <a:rPr lang="ar-SA" sz="2800" b="1" dirty="0">
                <a:solidFill>
                  <a:srgbClr val="C00000"/>
                </a:solidFill>
              </a:rPr>
              <a:t>الكالسيوم-</a:t>
            </a:r>
            <a:r>
              <a:rPr lang="ar-SA" sz="2800" b="1" dirty="0"/>
              <a:t> </a:t>
            </a:r>
            <a:r>
              <a:rPr lang="ar-SA" sz="2800" b="1" dirty="0">
                <a:solidFill>
                  <a:srgbClr val="60C3E5"/>
                </a:solidFill>
              </a:rPr>
              <a:t>الحديد-</a:t>
            </a:r>
            <a:r>
              <a:rPr lang="ar-SA" sz="2800" b="1" dirty="0"/>
              <a:t> </a:t>
            </a:r>
            <a:r>
              <a:rPr lang="ar-SA" sz="2800" b="1" dirty="0">
                <a:solidFill>
                  <a:srgbClr val="92D050"/>
                </a:solidFill>
              </a:rPr>
              <a:t>البروتين-</a:t>
            </a:r>
            <a:r>
              <a:rPr lang="ar-SA" sz="2800" b="1" dirty="0"/>
              <a:t> </a:t>
            </a:r>
            <a:r>
              <a:rPr lang="ar-SA" sz="2800" b="1" dirty="0">
                <a:solidFill>
                  <a:srgbClr val="002060"/>
                </a:solidFill>
              </a:rPr>
              <a:t>الألياف-</a:t>
            </a:r>
            <a:r>
              <a:rPr lang="ar-SA" sz="2800" b="1" dirty="0"/>
              <a:t> </a:t>
            </a:r>
            <a:r>
              <a:rPr lang="ar-SA" sz="2800" b="1" dirty="0">
                <a:solidFill>
                  <a:srgbClr val="FF0000"/>
                </a:solidFill>
              </a:rPr>
              <a:t>النشويات-</a:t>
            </a:r>
            <a:r>
              <a:rPr lang="ar-SA" sz="2800" b="1" dirty="0"/>
              <a:t> </a:t>
            </a:r>
            <a:r>
              <a:rPr lang="ar-SA" sz="2800" b="1" dirty="0">
                <a:solidFill>
                  <a:srgbClr val="00B0F0"/>
                </a:solidFill>
              </a:rPr>
              <a:t>الفيتامينات</a:t>
            </a:r>
            <a:r>
              <a:rPr lang="ar-SA" sz="2800" dirty="0"/>
              <a:t>)</a:t>
            </a:r>
            <a:endParaRPr lang="ar-SA" sz="2800" dirty="0"/>
          </a:p>
        </p:txBody>
      </p:sp>
      <p:pic>
        <p:nvPicPr>
          <p:cNvPr id="16394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62250" y="4800600"/>
            <a:ext cx="3429000" cy="1319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>
                <a:solidFill>
                  <a:srgbClr val="FF0000"/>
                </a:solidFill>
              </a:rPr>
              <a:t>طرق العناية بالصّحة 5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742950" indent="-742950" algn="r" rtl="1">
              <a:buFont typeface="+mj-lt"/>
              <a:buAutoNum type="arabicPeriod"/>
            </a:pPr>
            <a:r>
              <a:rPr lang="ar-SA" sz="2800" dirty="0" smtClean="0"/>
              <a:t>التّغذية السليمة</a:t>
            </a:r>
          </a:p>
          <a:p>
            <a:pPr marL="742950" indent="-742950" algn="r" rtl="1">
              <a:buFont typeface="+mj-lt"/>
              <a:buAutoNum type="arabicPeriod"/>
            </a:pPr>
            <a:r>
              <a:rPr lang="ar-SA" sz="2800" dirty="0" smtClean="0"/>
              <a:t>مُمَارَسَة الرّياضَة</a:t>
            </a:r>
          </a:p>
          <a:p>
            <a:pPr marL="742950" indent="-742950" algn="r" rtl="1">
              <a:buFont typeface="+mj-lt"/>
              <a:buAutoNum type="arabicPeriod"/>
            </a:pPr>
            <a:r>
              <a:rPr lang="ar-SA" sz="2800" dirty="0" smtClean="0"/>
              <a:t>النّظافة</a:t>
            </a:r>
          </a:p>
          <a:p>
            <a:pPr marL="742950" indent="-742950" algn="r" rtl="1">
              <a:buFont typeface="+mj-lt"/>
              <a:buAutoNum type="arabicPeriod"/>
            </a:pPr>
            <a:r>
              <a:rPr lang="ar-SA" sz="2800" dirty="0" smtClean="0"/>
              <a:t>النّوم الصّحي</a:t>
            </a:r>
          </a:p>
          <a:p>
            <a:pPr marL="742950" indent="-742950" algn="r" rtl="1">
              <a:buFont typeface="+mj-lt"/>
              <a:buAutoNum type="arabicPeriod"/>
            </a:pPr>
            <a:r>
              <a:rPr lang="ar-SA" sz="2800" dirty="0" smtClean="0"/>
              <a:t>الإمتناع عن التدخين</a:t>
            </a:r>
            <a:endParaRPr lang="en-US" sz="2800" dirty="0"/>
          </a:p>
        </p:txBody>
      </p:sp>
      <p:pic>
        <p:nvPicPr>
          <p:cNvPr id="16394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4391025"/>
            <a:ext cx="3429000" cy="1319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98055932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914400"/>
            <a:ext cx="4800600" cy="7620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ar-SA" sz="54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هل طعامي صحّي؟</a:t>
            </a:r>
            <a:endParaRPr lang="en-US" sz="54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257300" y="1824038"/>
            <a:ext cx="6400800" cy="3886200"/>
          </a:xfrm>
        </p:spPr>
        <p:txBody>
          <a:bodyPr/>
          <a:lstStyle/>
          <a:p>
            <a:pPr marL="742950" indent="-742950" algn="r" rtl="1">
              <a:buNone/>
            </a:pPr>
            <a:r>
              <a:rPr lang="ar-SA" sz="2400" i="1" dirty="0" smtClean="0"/>
              <a:t> </a:t>
            </a:r>
          </a:p>
          <a:p>
            <a:pPr marL="457200" indent="-457200" algn="r" rtl="1">
              <a:lnSpc>
                <a:spcPct val="150000"/>
              </a:lnSpc>
              <a:buFont typeface="+mj-lt"/>
              <a:buAutoNum type="arabicPeriod"/>
            </a:pPr>
            <a:r>
              <a:rPr lang="ar-SA" sz="2400" dirty="0" smtClean="0"/>
              <a:t>كما تعرف، الطعام الذي نأكله ينتمي إلى مجموعات مختلفة  من الطعام، هذه المجموعات موجودة في الهرم الغذائي</a:t>
            </a:r>
          </a:p>
          <a:p>
            <a:pPr marL="457200" indent="-457200" algn="r" rtl="1">
              <a:lnSpc>
                <a:spcPct val="150000"/>
              </a:lnSpc>
              <a:buFont typeface="+mj-lt"/>
              <a:buAutoNum type="arabicPeriod"/>
            </a:pPr>
            <a:r>
              <a:rPr lang="ar-SA" sz="2400" dirty="0" smtClean="0"/>
              <a:t>هيّا بنا نتعرف على هذه المجوعات وعلى فوائدها  </a:t>
            </a:r>
            <a:r>
              <a:rPr lang="ar-SA" sz="2400" dirty="0" smtClean="0"/>
              <a:t> </a:t>
            </a:r>
            <a:endParaRPr lang="ar-SA" sz="2400" dirty="0" smtClean="0"/>
          </a:p>
          <a:p>
            <a:pPr marL="457200" indent="-457200" algn="r" rtl="1">
              <a:lnSpc>
                <a:spcPct val="80000"/>
              </a:lnSpc>
              <a:buNone/>
            </a:pPr>
            <a:r>
              <a:rPr lang="ar-SA" sz="2400" dirty="0" smtClean="0"/>
              <a:t>( </a:t>
            </a:r>
            <a:r>
              <a:rPr lang="ar-SA" sz="2400" b="1" dirty="0" smtClean="0">
                <a:solidFill>
                  <a:srgbClr val="C00000"/>
                </a:solidFill>
              </a:rPr>
              <a:t>الكالسيوم-</a:t>
            </a:r>
            <a:r>
              <a:rPr lang="ar-SA" sz="2400" b="1" dirty="0" smtClean="0"/>
              <a:t> </a:t>
            </a:r>
            <a:r>
              <a:rPr lang="ar-SA" sz="2400" b="1" dirty="0" smtClean="0">
                <a:solidFill>
                  <a:srgbClr val="60C3E5"/>
                </a:solidFill>
              </a:rPr>
              <a:t>الحديد-</a:t>
            </a:r>
            <a:r>
              <a:rPr lang="ar-SA" sz="2400" b="1" dirty="0" smtClean="0"/>
              <a:t> </a:t>
            </a:r>
            <a:r>
              <a:rPr lang="ar-SA" sz="2400" b="1" dirty="0" smtClean="0">
                <a:solidFill>
                  <a:srgbClr val="92D050"/>
                </a:solidFill>
              </a:rPr>
              <a:t>البروتين-</a:t>
            </a:r>
            <a:r>
              <a:rPr lang="ar-SA" sz="2400" b="1" dirty="0" smtClean="0"/>
              <a:t> </a:t>
            </a:r>
            <a:r>
              <a:rPr lang="ar-SA" sz="2400" b="1" dirty="0" smtClean="0">
                <a:solidFill>
                  <a:srgbClr val="002060"/>
                </a:solidFill>
              </a:rPr>
              <a:t>الألياف-</a:t>
            </a:r>
            <a:r>
              <a:rPr lang="ar-SA" sz="2400" b="1" dirty="0" smtClean="0"/>
              <a:t> </a:t>
            </a:r>
            <a:r>
              <a:rPr lang="ar-SA" sz="2400" b="1" dirty="0" smtClean="0">
                <a:solidFill>
                  <a:srgbClr val="FF0000"/>
                </a:solidFill>
              </a:rPr>
              <a:t>النشويات-</a:t>
            </a:r>
            <a:r>
              <a:rPr lang="ar-SA" sz="2400" b="1" dirty="0" smtClean="0"/>
              <a:t> </a:t>
            </a:r>
            <a:r>
              <a:rPr lang="ar-SA" sz="2400" b="1" dirty="0" smtClean="0">
                <a:solidFill>
                  <a:srgbClr val="00B0F0"/>
                </a:solidFill>
              </a:rPr>
              <a:t>الفيتامينات</a:t>
            </a:r>
            <a:r>
              <a:rPr lang="ar-SA" sz="2400" dirty="0" smtClean="0"/>
              <a:t>)</a:t>
            </a:r>
            <a:endParaRPr lang="ar-SA" sz="2400" dirty="0"/>
          </a:p>
        </p:txBody>
      </p:sp>
      <p:pic>
        <p:nvPicPr>
          <p:cNvPr id="16394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4391025"/>
            <a:ext cx="3429000" cy="1319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63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63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63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63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163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163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3" name="Rectangle 95"/>
          <p:cNvSpPr>
            <a:spLocks noGrp="1" noChangeArrowheads="1"/>
          </p:cNvSpPr>
          <p:nvPr>
            <p:ph type="title"/>
          </p:nvPr>
        </p:nvSpPr>
        <p:spPr>
          <a:xfrm>
            <a:off x="1219200" y="762000"/>
            <a:ext cx="3733800" cy="1143000"/>
          </a:xfrm>
        </p:spPr>
        <p:txBody>
          <a:bodyPr/>
          <a:lstStyle/>
          <a:p>
            <a:pPr algn="l"/>
            <a:r>
              <a:rPr lang="ar-SA" dirty="0" smtClean="0"/>
              <a:t>الْهَـرَم الغـِذائِيّ</a:t>
            </a:r>
            <a:r>
              <a:rPr lang="en-US" dirty="0"/>
              <a:t/>
            </a:r>
            <a:br>
              <a:rPr lang="en-US" dirty="0"/>
            </a:br>
            <a:r>
              <a:rPr lang="ar-SA" sz="1400" dirty="0" smtClean="0"/>
              <a:t>خطوة هامة للعناية بالصّحة</a:t>
            </a:r>
            <a:r>
              <a:rPr lang="en-US" sz="1400" dirty="0" smtClean="0"/>
              <a:t/>
            </a:r>
            <a:br>
              <a:rPr lang="en-US" sz="1400" dirty="0" smtClean="0"/>
            </a:br>
            <a:endParaRPr lang="en-US" sz="1400" dirty="0"/>
          </a:p>
        </p:txBody>
      </p:sp>
      <p:pic>
        <p:nvPicPr>
          <p:cNvPr id="11266" name="Picture 2" descr="http://www.nni.org.eg/images/Food%20Prami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28600"/>
            <a:ext cx="8839200" cy="6448426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3" name="Rectangle 95"/>
          <p:cNvSpPr>
            <a:spLocks noGrp="1" noChangeArrowheads="1"/>
          </p:cNvSpPr>
          <p:nvPr>
            <p:ph type="title"/>
          </p:nvPr>
        </p:nvSpPr>
        <p:spPr>
          <a:xfrm>
            <a:off x="2743200" y="762000"/>
            <a:ext cx="3733800" cy="9906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ar-SA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الْهَـرَم الغـِذائِيّ</a:t>
            </a:r>
            <a:r>
              <a:rPr lang="en-US" b="1" dirty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en-US" b="1" dirty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ar-SA" sz="1400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خطوة هامة للعناية بالصّحة</a:t>
            </a:r>
            <a:r>
              <a:rPr lang="en-US" sz="1400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en-US" sz="1400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en-US" sz="1400" b="1" dirty="0">
              <a:ln w="11430"/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8674" name="Picture 2" descr="http://img104.herosh.com/2010/12/12/890976116.jpg"/>
          <p:cNvPicPr>
            <a:picLocks noChangeAspect="1" noChangeArrowheads="1"/>
          </p:cNvPicPr>
          <p:nvPr/>
        </p:nvPicPr>
        <p:blipFill>
          <a:blip r:embed="rId2" cstate="print"/>
          <a:srcRect l="11765" t="3146" b="2460"/>
          <a:stretch>
            <a:fillRect/>
          </a:stretch>
        </p:blipFill>
        <p:spPr bwMode="auto">
          <a:xfrm>
            <a:off x="1219200" y="1600200"/>
            <a:ext cx="6705600" cy="4343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3" name="Rectangle 95"/>
          <p:cNvSpPr>
            <a:spLocks noGrp="1" noChangeArrowheads="1"/>
          </p:cNvSpPr>
          <p:nvPr>
            <p:ph type="title"/>
          </p:nvPr>
        </p:nvSpPr>
        <p:spPr>
          <a:xfrm>
            <a:off x="1676400" y="609600"/>
            <a:ext cx="5638800" cy="914400"/>
          </a:xfrm>
        </p:spPr>
        <p:txBody>
          <a:bodyPr/>
          <a:lstStyle/>
          <a:p>
            <a:r>
              <a:rPr lang="ar-SA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يتكوّن الهَرَم الغذائِيّ من 6 </a:t>
            </a:r>
            <a:r>
              <a:rPr lang="ar-SA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مجموعات</a:t>
            </a:r>
            <a:endParaRPr lang="en-US" sz="1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4" name="Rectangle 95"/>
          <p:cNvSpPr txBox="1">
            <a:spLocks noChangeArrowheads="1"/>
          </p:cNvSpPr>
          <p:nvPr/>
        </p:nvSpPr>
        <p:spPr bwMode="auto">
          <a:xfrm>
            <a:off x="1524000" y="2209800"/>
            <a:ext cx="61722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514350" marR="0" lvl="0" indent="-514350" algn="r" defTabSz="914400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ar-SA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مجموعة اللحوم والبقوليات</a:t>
            </a:r>
          </a:p>
          <a:p>
            <a:pPr marL="514350" marR="0" lvl="0" indent="-514350" algn="r" defTabSz="914400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ar-SA" sz="32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مجموعة الدهون والسكريّات</a:t>
            </a:r>
          </a:p>
          <a:p>
            <a:pPr marL="514350" marR="0" lvl="0" indent="-514350" algn="r" defTabSz="914400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ar-SA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مجموعة</a:t>
            </a:r>
            <a:r>
              <a:rPr kumimoji="0" lang="ar-SA" sz="32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الخضراوات</a:t>
            </a:r>
          </a:p>
          <a:p>
            <a:pPr marL="514350" marR="0" lvl="0" indent="-514350" algn="r" defTabSz="914400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ar-SA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مجموعة</a:t>
            </a:r>
            <a:r>
              <a:rPr kumimoji="0" lang="ar-SA" sz="32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الألبان</a:t>
            </a:r>
          </a:p>
          <a:p>
            <a:pPr marL="514350" indent="-514350" algn="r" rtl="1">
              <a:lnSpc>
                <a:spcPct val="150000"/>
              </a:lnSpc>
              <a:buFont typeface="+mj-lt"/>
              <a:buAutoNum type="arabicPeriod"/>
            </a:pPr>
            <a:r>
              <a:rPr lang="ar-SA" sz="32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مجموعة الفواكه</a:t>
            </a:r>
          </a:p>
          <a:p>
            <a:pPr marL="514350" marR="0" lvl="0" indent="-514350" algn="r" defTabSz="914400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ar-SA" sz="3200" kern="0" baseline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مجموعة</a:t>
            </a:r>
            <a:r>
              <a:rPr lang="ar-SA" sz="32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النشويّات</a:t>
            </a:r>
          </a:p>
          <a:p>
            <a:pPr marL="514350" marR="0" lvl="0" indent="-51435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9" descr="image008"/>
          <p:cNvPicPr>
            <a:picLocks noChangeAspect="1" noChangeArrowheads="1"/>
          </p:cNvPicPr>
          <p:nvPr/>
        </p:nvPicPr>
        <p:blipFill>
          <a:blip r:embed="rId3" cstate="print"/>
          <a:srcRect t="8521" b="6266"/>
          <a:stretch>
            <a:fillRect/>
          </a:stretch>
        </p:blipFill>
        <p:spPr bwMode="auto">
          <a:xfrm>
            <a:off x="2514600" y="1447800"/>
            <a:ext cx="1005840" cy="685800"/>
          </a:xfrm>
          <a:prstGeom prst="rect">
            <a:avLst/>
          </a:prstGeom>
          <a:noFill/>
        </p:spPr>
      </p:pic>
      <p:pic>
        <p:nvPicPr>
          <p:cNvPr id="6" name="Picture 8" descr="food-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19400" y="3048000"/>
            <a:ext cx="762000" cy="609600"/>
          </a:xfrm>
          <a:prstGeom prst="rect">
            <a:avLst/>
          </a:prstGeom>
          <a:noFill/>
        </p:spPr>
      </p:pic>
      <p:pic>
        <p:nvPicPr>
          <p:cNvPr id="7" name="Picture 12" descr="amas-fruit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95600" y="4419600"/>
            <a:ext cx="838200" cy="598862"/>
          </a:xfrm>
          <a:prstGeom prst="rect">
            <a:avLst/>
          </a:prstGeom>
          <a:noFill/>
        </p:spPr>
      </p:pic>
      <p:pic>
        <p:nvPicPr>
          <p:cNvPr id="8" name="Picture 6" descr="foodpic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28800" y="5105400"/>
            <a:ext cx="914400" cy="609600"/>
          </a:xfrm>
          <a:prstGeom prst="rect">
            <a:avLst/>
          </a:prstGeom>
          <a:noFill/>
        </p:spPr>
      </p:pic>
      <p:pic>
        <p:nvPicPr>
          <p:cNvPr id="9" name="Picture 5" descr="milk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828800" y="3733800"/>
            <a:ext cx="807308" cy="609600"/>
          </a:xfrm>
          <a:prstGeom prst="rect">
            <a:avLst/>
          </a:prstGeom>
          <a:noFill/>
        </p:spPr>
      </p:pic>
      <p:pic>
        <p:nvPicPr>
          <p:cNvPr id="10" name="Picture 11" descr="food-B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828800" y="2286000"/>
            <a:ext cx="762000" cy="600364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61" name="Picture 17" descr="foodpyramid_oi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>
          <a:xfrm>
            <a:off x="990600" y="762000"/>
            <a:ext cx="2209800" cy="533400"/>
          </a:xfrm>
          <a:noFill/>
          <a:ln/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ar-SA" sz="2400" dirty="0" smtClean="0">
                <a:ln w="11430"/>
                <a:solidFill>
                  <a:srgbClr val="C00000"/>
                </a:solidFill>
              </a:rPr>
              <a:t>قلل من الدهون</a:t>
            </a:r>
            <a:endParaRPr lang="en-US" sz="2400" dirty="0">
              <a:ln w="11430"/>
              <a:solidFill>
                <a:srgbClr val="C00000"/>
              </a:solidFill>
            </a:endParaRPr>
          </a:p>
        </p:txBody>
      </p:sp>
      <p:pic>
        <p:nvPicPr>
          <p:cNvPr id="8" name="Picture 2" descr="http://images.lakii.com/images/Jun11/winter_ALL_6%20copy.jpg"/>
          <p:cNvPicPr>
            <a:picLocks noChangeAspect="1" noChangeArrowheads="1"/>
          </p:cNvPicPr>
          <p:nvPr/>
        </p:nvPicPr>
        <p:blipFill>
          <a:blip r:embed="rId4" cstate="print"/>
          <a:srcRect l="33766"/>
          <a:stretch>
            <a:fillRect/>
          </a:stretch>
        </p:blipFill>
        <p:spPr bwMode="auto">
          <a:xfrm>
            <a:off x="2057400" y="1295400"/>
            <a:ext cx="5181600" cy="4191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Rectangle 8"/>
          <p:cNvSpPr/>
          <p:nvPr/>
        </p:nvSpPr>
        <p:spPr>
          <a:xfrm>
            <a:off x="4572000" y="1371600"/>
            <a:ext cx="9906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400" b="1" dirty="0" smtClean="0">
                <a:solidFill>
                  <a:srgbClr val="C00000"/>
                </a:solidFill>
              </a:rPr>
              <a:t>١</a:t>
            </a:r>
            <a:endParaRPr lang="en-US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ood pyramid presentation">
  <a:themeElements>
    <a:clrScheme name="FoodPyrPres_all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FoodPyrPres_ally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FoodPyrPres_all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odPyrPres_all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odPyrPres_all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odPyrPres_all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odPyrPres_all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odPyrPres_all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oodPyrPres_all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oodPyrPres_all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oodPyrPres_all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oodPyrPres_all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oodPyrPres_all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oodPyrPres_all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Food pyramid presentation</Template>
  <TotalTime>1593</TotalTime>
  <Words>384</Words>
  <Application>Microsoft Office PowerPoint</Application>
  <PresentationFormat>On-screen Show (4:3)</PresentationFormat>
  <Paragraphs>117</Paragraphs>
  <Slides>18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Food pyramid presentation</vt:lpstr>
      <vt:lpstr>PowerPoint Presentation</vt:lpstr>
      <vt:lpstr>PowerPoint Presentation</vt:lpstr>
      <vt:lpstr>الإربعاء 9/2/15                الأهداف    </vt:lpstr>
      <vt:lpstr>طرق العناية بالصّحة 5</vt:lpstr>
      <vt:lpstr>هل طعامي صحّي؟</vt:lpstr>
      <vt:lpstr>الْهَـرَم الغـِذائِيّ خطوة هامة للعناية بالصّحة </vt:lpstr>
      <vt:lpstr>الْهَـرَم الغـِذائِيّ خطوة هامة للعناية بالصّحة </vt:lpstr>
      <vt:lpstr>يتكوّن الهَرَم الغذائِيّ من 6 مجموعات</vt:lpstr>
      <vt:lpstr>قلل من الدهون</vt:lpstr>
      <vt:lpstr>PowerPoint Presentation</vt:lpstr>
      <vt:lpstr>والبقوليّات المصدر الأساسى للبروتين الضروري لبناء الجسم ونموه</vt:lpstr>
      <vt:lpstr>  تمدنا بالفيتامينات والأملاح المعدنية ومضادات الأكسدة</vt:lpstr>
      <vt:lpstr>  غنية بالألياف الغذائية.</vt:lpstr>
      <vt:lpstr> المصدر الرئيسي للطاقة </vt:lpstr>
      <vt:lpstr>الخلاصة</vt:lpstr>
      <vt:lpstr>غَــنِـــيٌّ بِـــ......</vt:lpstr>
      <vt:lpstr>مشهد عن الهرم الغذائي</vt:lpstr>
      <vt:lpstr> انتهى الدرس  Naima Mustapha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</dc:title>
  <dc:creator>NooN</dc:creator>
  <cp:lastModifiedBy>Naima Mustapha</cp:lastModifiedBy>
  <cp:revision>39</cp:revision>
  <dcterms:created xsi:type="dcterms:W3CDTF">2011-08-12T18:52:37Z</dcterms:created>
  <dcterms:modified xsi:type="dcterms:W3CDTF">2015-09-02T13:02:51Z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TC010188041033</vt:lpwstr>
  </property>
</Properties>
</file>