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5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86BE-1661-4CD1-A9B8-03B33B5245F6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99F4-E808-4CF1-B820-2D8DA88F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5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86BE-1661-4CD1-A9B8-03B33B5245F6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99F4-E808-4CF1-B820-2D8DA88F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86BE-1661-4CD1-A9B8-03B33B5245F6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99F4-E808-4CF1-B820-2D8DA88F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5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86BE-1661-4CD1-A9B8-03B33B5245F6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99F4-E808-4CF1-B820-2D8DA88F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1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86BE-1661-4CD1-A9B8-03B33B5245F6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99F4-E808-4CF1-B820-2D8DA88F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86BE-1661-4CD1-A9B8-03B33B5245F6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99F4-E808-4CF1-B820-2D8DA88F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86BE-1661-4CD1-A9B8-03B33B5245F6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99F4-E808-4CF1-B820-2D8DA88F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0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86BE-1661-4CD1-A9B8-03B33B5245F6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99F4-E808-4CF1-B820-2D8DA88F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7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86BE-1661-4CD1-A9B8-03B33B5245F6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99F4-E808-4CF1-B820-2D8DA88F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3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86BE-1661-4CD1-A9B8-03B33B5245F6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99F4-E808-4CF1-B820-2D8DA88F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6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86BE-1661-4CD1-A9B8-03B33B5245F6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99F4-E808-4CF1-B820-2D8DA88F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7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886BE-1661-4CD1-A9B8-03B33B5245F6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A99F4-E808-4CF1-B820-2D8DA88F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6038" y="1913388"/>
            <a:ext cx="575192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88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النَّمْلَةُ والحَمَامَةُ</a:t>
            </a:r>
            <a:endParaRPr lang="en-US" sz="88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031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3914468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551837"/>
            <a:ext cx="818246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لِـمَـاذا اقْتَرَبِتِ النَّمْلَةُ مِنَ بِرْكَـةِ المَـاءِ؟</a:t>
            </a:r>
          </a:p>
          <a:p>
            <a:pPr algn="r" rtl="1"/>
            <a:endParaRPr lang="ar-SA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مَـاذَا حَدَثَ لِلنَّمْلَةِ؟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http://muhannadknol.files.wordpress.com/2011/09/image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46794"/>
            <a:ext cx="25908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28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3914468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551837"/>
            <a:ext cx="8182466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مَاذَا فَعَلَتِ النَّمْلَةُ عِنْدَما سَقَطَتْ فِي بِرْكَـةِ المَـاءِ؟</a:t>
            </a:r>
          </a:p>
          <a:p>
            <a:pPr algn="r" rtl="1"/>
            <a:endParaRPr lang="ar-SA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هَـلْ اِسْتَـطاعَتِ الخُرُوج؟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http://muhannadknol.files.wordpress.com/2011/09/image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46794"/>
            <a:ext cx="25908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3914468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551837"/>
            <a:ext cx="8182466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مَنْ الذي قُرُبَ منْ بِرْكَـةِ المَـاءِ؟ وَماذا قالت النَّمْلَة؟</a:t>
            </a:r>
          </a:p>
          <a:p>
            <a:pPr algn="r" rtl="1"/>
            <a:endParaRPr lang="ar-SA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http://muhannadknol.files.wordpress.com/2011/09/image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46794"/>
            <a:ext cx="25908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35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3914468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551837"/>
            <a:ext cx="818246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مَاذَا فَعَلَتِ الحَمَامَةُ؟</a:t>
            </a:r>
          </a:p>
          <a:p>
            <a:pPr algn="r" rtl="1"/>
            <a:endParaRPr lang="ar-SA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كَيْفَ أَنْقَذَتِ</a:t>
            </a:r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النَّمْلَة منْ بِرْكَـةِ المَـاءِ؟ </a:t>
            </a:r>
            <a:endParaRPr lang="ar-SA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http://muhannadknol.files.wordpress.com/2011/09/image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75495"/>
            <a:ext cx="25908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2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3914468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551837"/>
            <a:ext cx="8182466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كَيْفَ خَرَجَتِ النَّمْلَةُ مِنْ بِرْكَةِ المَاءِ؟ 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ar-SA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مَاذَا قَـالَتِ النَّمْلَةُ لِلْحَـمَـامَـةِ؟ وَلِمـَاذا؟</a:t>
            </a:r>
            <a:endParaRPr lang="ar-SA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http://muhannadknol.files.wordpress.com/2011/09/image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8833"/>
            <a:ext cx="25908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94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3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3914468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551837"/>
            <a:ext cx="8182466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مَن الذي جَاءَ إلى الغَابَةِ؟ وَلِمَاذَا جَاءَ؟ 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ar-SA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مَاذَا رَأَتِ النَّمْلَةُ؟</a:t>
            </a:r>
            <a:endParaRPr lang="ar-SA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http://muhannadknol.files.wordpress.com/2011/09/image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46794"/>
            <a:ext cx="25908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99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3914468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551837"/>
            <a:ext cx="8182466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مَاذَا أَرَادَتِ النَّمْلَةُ؟  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ar-SA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مَاذَا فَـعَـلتِ النَّمْلَةُ؟</a:t>
            </a:r>
            <a:endParaRPr lang="ar-SA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http://muhannadknol.files.wordpress.com/2011/09/image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46794"/>
            <a:ext cx="25908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82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3914468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551837"/>
            <a:ext cx="818246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لِمَاذَا صَاحَ الصَّيّادُ؟  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كَيْفَ شَـكَرَتِ الحَمامَةُ النَّمْلَةَ</a:t>
            </a:r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؟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مَا هُـوَ جَزَاءُ الإِحْسَانِ؟</a:t>
            </a:r>
            <a:endParaRPr lang="ar-SA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http://muhannadknol.files.wordpress.com/2011/09/image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46794"/>
            <a:ext cx="25908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41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4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551837"/>
            <a:ext cx="8563466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إنْ أَسْعَدتَ الآخرينَ، أسْعَدَكَ الله سبحانه وتعالى.</a:t>
            </a:r>
          </a:p>
          <a:p>
            <a:pPr algn="ctr" rtl="1"/>
            <a:r>
              <a:rPr lang="ar-S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وإنْ سَـاعَدتَ الآخرينَ، سَـاعَدَكَ الله سبحانُه وتعالى.</a:t>
            </a:r>
          </a:p>
          <a:p>
            <a:pPr algn="ctr" rtl="1"/>
            <a:r>
              <a:rPr lang="ar-S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فهل جزاء الإحسَانِ إلا الإِحْسان؟</a:t>
            </a:r>
          </a:p>
          <a:p>
            <a:pPr algn="ctr" rtl="1"/>
            <a:r>
              <a:rPr lang="ar-S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أخْلاقُكَ سَتُجْذِبُ إليْكَ النَاسَ.</a:t>
            </a:r>
          </a:p>
          <a:p>
            <a:pPr algn="ctr" rtl="1"/>
            <a:r>
              <a:rPr lang="ar-S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كُنْ جَمِيل الخُلُق.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ar-SA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http://muhannadknol.files.wordpress.com/2011/09/image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40" y="494436"/>
            <a:ext cx="40386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22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68.servimg.com/u/f68/14/48/21/87/uu_ooo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" r="1782" b="945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09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opappreviews101.com/ipappimg/8767/td-interactive-story-book-ant-and-pigeon-screensho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687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7800" y="1143000"/>
            <a:ext cx="575192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/>
            <a:r>
              <a:rPr lang="ar-EG" sz="4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فِي يومٍ حَارٍ، اِقْتَرَبَتْ نَمْلَةٌ مِنْ بِرْكَةِ مَاءٍ لِتَشْرَبَ، فَسَقَطَتْ فِي المَاءِ.</a:t>
            </a:r>
            <a:endParaRPr lang="en-US" sz="4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5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481138"/>
              </p:ext>
            </p:extLst>
          </p:nvPr>
        </p:nvGraphicFramePr>
        <p:xfrm>
          <a:off x="0" y="990601"/>
          <a:ext cx="9144000" cy="566484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{F5AB1C69-6EDB-4FF4-983F-18BD219EF322}</a:tableStyleId>
              </a:tblPr>
              <a:tblGrid>
                <a:gridCol w="2285536"/>
                <a:gridCol w="2286464"/>
                <a:gridCol w="2285536"/>
                <a:gridCol w="2286464"/>
              </a:tblGrid>
              <a:tr h="80461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400" dirty="0" smtClean="0">
                          <a:solidFill>
                            <a:schemeClr val="tx1"/>
                          </a:solidFill>
                          <a:effectLst/>
                        </a:rPr>
                        <a:t>المُفْرَدَة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400" dirty="0" smtClean="0">
                          <a:solidFill>
                            <a:schemeClr val="tx1"/>
                          </a:solidFill>
                          <a:effectLst/>
                        </a:rPr>
                        <a:t>مَعْنَاهَا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400" dirty="0" smtClean="0">
                          <a:solidFill>
                            <a:schemeClr val="tx1"/>
                          </a:solidFill>
                          <a:effectLst/>
                        </a:rPr>
                        <a:t>المُفْرَدَة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400" dirty="0" smtClean="0">
                          <a:solidFill>
                            <a:schemeClr val="tx1"/>
                          </a:solidFill>
                          <a:effectLst/>
                        </a:rPr>
                        <a:t>مَـعْناهَا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58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dirty="0" smtClean="0">
                          <a:solidFill>
                            <a:srgbClr val="7030A0"/>
                          </a:solidFill>
                          <a:effectLst/>
                          <a:latin typeface="Albertus MT" pitchFamily="18" charset="0"/>
                        </a:rPr>
                        <a:t>حَارّ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solidFill>
                            <a:srgbClr val="C00000"/>
                          </a:solidFill>
                          <a:effectLst/>
                          <a:latin typeface="Albertus MT" pitchFamily="18" charset="0"/>
                        </a:rPr>
                        <a:t>سَاخِن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b="1" dirty="0" smtClean="0">
                          <a:solidFill>
                            <a:srgbClr val="7030A0"/>
                          </a:solidFill>
                          <a:effectLst/>
                          <a:latin typeface="Albertus MT" pitchFamily="18" charset="0"/>
                        </a:rPr>
                        <a:t>أَنْقَـذَ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 smtClean="0">
                          <a:solidFill>
                            <a:srgbClr val="C00000"/>
                          </a:solidFill>
                          <a:effectLst/>
                          <a:latin typeface="Albertus MT" pitchFamily="18" charset="0"/>
                        </a:rPr>
                        <a:t>خَلَّصَ/نَـجَّا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315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dirty="0" smtClean="0">
                          <a:solidFill>
                            <a:srgbClr val="7030A0"/>
                          </a:solidFill>
                          <a:effectLst/>
                          <a:latin typeface="Albertus MT" pitchFamily="18" charset="0"/>
                        </a:rPr>
                        <a:t>اِقْتَرَب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solidFill>
                            <a:srgbClr val="C00000"/>
                          </a:solidFill>
                          <a:effectLst/>
                          <a:latin typeface="Albertus MT" pitchFamily="18" charset="0"/>
                        </a:rPr>
                        <a:t>دَنَـا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b="1" dirty="0" smtClean="0">
                          <a:solidFill>
                            <a:srgbClr val="7030A0"/>
                          </a:solidFill>
                          <a:effectLst/>
                          <a:latin typeface="Albertus MT" pitchFamily="18" charset="0"/>
                        </a:rPr>
                        <a:t>أرَادَ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 smtClean="0">
                          <a:solidFill>
                            <a:srgbClr val="C00000"/>
                          </a:solidFill>
                          <a:effectLst/>
                          <a:latin typeface="Albertus MT" pitchFamily="18" charset="0"/>
                        </a:rPr>
                        <a:t>شَـاءَ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58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dirty="0" smtClean="0">
                          <a:solidFill>
                            <a:srgbClr val="7030A0"/>
                          </a:solidFill>
                          <a:effectLst/>
                          <a:latin typeface="Albertus MT" pitchFamily="18" charset="0"/>
                        </a:rPr>
                        <a:t>تَعَلَّقَ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rgbClr val="C00000"/>
                          </a:solidFill>
                          <a:effectLst/>
                          <a:latin typeface="Albertus MT" pitchFamily="18" charset="0"/>
                        </a:rPr>
                        <a:t>عَلِقَ</a:t>
                      </a:r>
                      <a:r>
                        <a:rPr lang="ar-SA" sz="2800" b="1" baseline="0" dirty="0" smtClean="0">
                          <a:solidFill>
                            <a:srgbClr val="C00000"/>
                          </a:solidFill>
                          <a:effectLst/>
                          <a:latin typeface="Albertus MT" pitchFamily="18" charset="0"/>
                        </a:rPr>
                        <a:t> بِهِ</a:t>
                      </a:r>
                      <a:endParaRPr lang="en-US" sz="2800" b="1" dirty="0" smtClean="0">
                        <a:solidFill>
                          <a:srgbClr val="C0000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  <a:p>
                      <a:pPr marL="0" marR="0" algn="ctr" rtl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b="1" dirty="0" smtClean="0">
                          <a:solidFill>
                            <a:srgbClr val="7030A0"/>
                          </a:solidFill>
                          <a:effectLst/>
                          <a:latin typeface="Albertus MT" pitchFamily="18" charset="0"/>
                        </a:rPr>
                        <a:t>ذَاتَ يَوْمٍ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 smtClean="0">
                          <a:solidFill>
                            <a:srgbClr val="C00000"/>
                          </a:solidFill>
                          <a:effectLst/>
                          <a:latin typeface="Albertus MT" pitchFamily="18" charset="0"/>
                        </a:rPr>
                        <a:t>فِي يَـوْمٍ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209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dirty="0" smtClean="0">
                          <a:solidFill>
                            <a:srgbClr val="7030A0"/>
                          </a:solidFill>
                          <a:effectLst/>
                          <a:latin typeface="Albertus MT" pitchFamily="18" charset="0"/>
                        </a:rPr>
                        <a:t>لَمْ تَقْدِرْ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solidFill>
                            <a:srgbClr val="C00000"/>
                          </a:solidFill>
                          <a:effectLst/>
                          <a:latin typeface="Albertus MT" pitchFamily="18" charset="0"/>
                        </a:rPr>
                        <a:t>لَمْ تَسْتَـطِعْ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b="1" dirty="0" smtClean="0">
                          <a:solidFill>
                            <a:srgbClr val="7030A0"/>
                          </a:solidFill>
                          <a:effectLst/>
                          <a:latin typeface="Albertus MT" pitchFamily="18" charset="0"/>
                        </a:rPr>
                        <a:t>بُنْدقية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 smtClean="0">
                          <a:solidFill>
                            <a:srgbClr val="C00000"/>
                          </a:solidFill>
                          <a:effectLst/>
                          <a:latin typeface="Albertus MT" pitchFamily="18" charset="0"/>
                        </a:rPr>
                        <a:t>سِلاحٌ نارِيّ للصيدِ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58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dirty="0" smtClean="0">
                          <a:solidFill>
                            <a:srgbClr val="7030A0"/>
                          </a:solidFill>
                          <a:effectLst/>
                          <a:latin typeface="Albertus MT" pitchFamily="18" charset="0"/>
                        </a:rPr>
                        <a:t>سَـاعَـدَ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solidFill>
                            <a:srgbClr val="C00000"/>
                          </a:solidFill>
                          <a:effectLst/>
                          <a:latin typeface="Albertus MT" pitchFamily="18" charset="0"/>
                        </a:rPr>
                        <a:t>عَـاوَنَ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b="1" dirty="0" smtClean="0">
                          <a:solidFill>
                            <a:srgbClr val="7030A0"/>
                          </a:solidFill>
                          <a:effectLst/>
                          <a:latin typeface="Albertus MT" pitchFamily="18" charset="0"/>
                        </a:rPr>
                        <a:t>رأَتْ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 smtClean="0">
                          <a:solidFill>
                            <a:srgbClr val="C00000"/>
                          </a:solidFill>
                          <a:effectLst/>
                          <a:latin typeface="Albertus MT" pitchFamily="18" charset="0"/>
                        </a:rPr>
                        <a:t>أَبْصَـرَتْ بِالعَيْنِ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58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dirty="0" smtClean="0">
                          <a:solidFill>
                            <a:srgbClr val="7030A0"/>
                          </a:solidFill>
                          <a:effectLst/>
                          <a:latin typeface="Albertus MT" pitchFamily="18" charset="0"/>
                        </a:rPr>
                        <a:t>قَـشّـةٌ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solidFill>
                            <a:srgbClr val="C00000"/>
                          </a:solidFill>
                          <a:effectLst/>
                          <a:latin typeface="Albertus MT" pitchFamily="18" charset="0"/>
                        </a:rPr>
                        <a:t>قطعة نبات يابسة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b="1" dirty="0" smtClean="0">
                          <a:solidFill>
                            <a:srgbClr val="7030A0"/>
                          </a:solidFill>
                          <a:effectLst/>
                          <a:latin typeface="Albertus MT" pitchFamily="18" charset="0"/>
                        </a:rPr>
                        <a:t>صَدِيق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 smtClean="0">
                          <a:solidFill>
                            <a:srgbClr val="C00000"/>
                          </a:solidFill>
                          <a:effectLst/>
                          <a:latin typeface="Albertus MT" pitchFamily="18" charset="0"/>
                        </a:rPr>
                        <a:t>الصّاحِبُ الصّادِق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58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dirty="0" smtClean="0">
                          <a:solidFill>
                            <a:srgbClr val="7030A0"/>
                          </a:solidFill>
                          <a:effectLst/>
                          <a:latin typeface="Albertus MT" pitchFamily="18" charset="0"/>
                        </a:rPr>
                        <a:t>يُـصَوِّب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solidFill>
                            <a:srgbClr val="C00000"/>
                          </a:solidFill>
                          <a:effectLst/>
                          <a:latin typeface="Albertus MT" pitchFamily="18" charset="0"/>
                        </a:rPr>
                        <a:t>يُـوَجِّـه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b="1" dirty="0" smtClean="0">
                          <a:solidFill>
                            <a:srgbClr val="7030A0"/>
                          </a:solidFill>
                          <a:effectLst/>
                          <a:latin typeface="Albertus MT" pitchFamily="18" charset="0"/>
                        </a:rPr>
                        <a:t>جَـاءَ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 smtClean="0">
                          <a:solidFill>
                            <a:srgbClr val="C00000"/>
                          </a:solidFill>
                          <a:effectLst/>
                          <a:latin typeface="Albertus MT" pitchFamily="18" charset="0"/>
                        </a:rPr>
                        <a:t>أَتَـى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58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dirty="0" smtClean="0">
                          <a:solidFill>
                            <a:srgbClr val="7030A0"/>
                          </a:solidFill>
                          <a:effectLst/>
                          <a:latin typeface="Albertus MT" pitchFamily="18" charset="0"/>
                        </a:rPr>
                        <a:t>لَـسَــعَ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solidFill>
                            <a:srgbClr val="C00000"/>
                          </a:solidFill>
                          <a:effectLst/>
                          <a:latin typeface="Albertus MT" pitchFamily="18" charset="0"/>
                        </a:rPr>
                        <a:t>لَــدَغَ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b="1" dirty="0" smtClean="0">
                          <a:solidFill>
                            <a:srgbClr val="7030A0"/>
                          </a:solidFill>
                          <a:effectLst/>
                          <a:latin typeface="Albertus MT" pitchFamily="18" charset="0"/>
                          <a:ea typeface="+mn-ea"/>
                        </a:rPr>
                        <a:t>صَيَّادٌ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 smtClean="0">
                          <a:solidFill>
                            <a:srgbClr val="C00000"/>
                          </a:solidFill>
                          <a:effectLst/>
                          <a:latin typeface="Albertus MT" pitchFamily="18" charset="0"/>
                        </a:rPr>
                        <a:t>مِهْنَتُهُ الصّ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Albertus MT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498629" y="41255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المُفْرَدَات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524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806643" y="609600"/>
            <a:ext cx="7270557" cy="5181600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dirty="0" smtClean="0"/>
          </a:p>
        </p:txBody>
      </p:sp>
      <p:sp>
        <p:nvSpPr>
          <p:cNvPr id="6" name="Rectangle 5"/>
          <p:cNvSpPr/>
          <p:nvPr/>
        </p:nvSpPr>
        <p:spPr>
          <a:xfrm>
            <a:off x="1066800" y="2123538"/>
            <a:ext cx="643235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مَـعَ دُعَـائِي لكُم بالنّجاحِ والتّوفيق</a:t>
            </a:r>
          </a:p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نعيمة مصطفى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330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://www.kids-pages.com/folders/stories/Aesops_Fables/antanddov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78" r="69252" b="27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40" y="4734342"/>
            <a:ext cx="91287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/>
            <a:r>
              <a:rPr lang="ar-EG" sz="4400" b="1" dirty="0"/>
              <a:t>حَاوَلَتِ النَّمْلَةُ الخُرُوجَ مِنْهُ فَلَم تَقْدِر. حَاوَلَتْ مَرّةً ثَانِيَةً وَمَرَّةً ثَالِثَةً فَلَمْ تَقْدِر أَيْضًا.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130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i.ytimg.com/vi/YatomUWtzQ8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73282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EG" sz="3600" b="1" dirty="0">
                <a:solidFill>
                  <a:schemeClr val="bg1"/>
                </a:solidFill>
              </a:rPr>
              <a:t>قَرُبَتْ حَمَامَةٌ مِنْ بِرْكَةِ المَاءِ. فَقَالَتْ لَهَا النَّمْلَةُ: سَاعِدينِي. فَكَّرَتِ الحَمامَةُ: هَذِهِ النَّمْلَةُ فِي خَطَر. كَيْفَ أُسَاعِدُهَـا؟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5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http://www.topappreviews101.com/ipappimg/8767/td-interactive-story-book-ant-and-pigeon-screensho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54" y="1"/>
            <a:ext cx="91636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8420" y="3810000"/>
            <a:ext cx="4495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sz="4400" b="1" dirty="0"/>
              <a:t>وَجَدَتِ الحَمامَةُ حَلاًّ بِسُرْعَة. فَـأَخَذَتْ عُودًا مِنَ القَشِّ وَأَسْقَطَتْهُ فِي المَاءِ.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569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.youtube.com/vi/62auvUjQLQw/m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4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752600" y="3543300"/>
            <a:ext cx="3124200" cy="1295400"/>
          </a:xfrm>
          <a:prstGeom prst="wedgeEllipseCallout">
            <a:avLst>
              <a:gd name="adj1" fmla="val 72462"/>
              <a:gd name="adj2" fmla="val -6862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EG" sz="3200" b="1" dirty="0" smtClean="0"/>
              <a:t>شُكْرًا </a:t>
            </a:r>
            <a:r>
              <a:rPr lang="ar-EG" sz="3200" b="1" dirty="0"/>
              <a:t>يا حَمَامَة.</a:t>
            </a:r>
            <a:endParaRPr lang="en-US" sz="3200" dirty="0"/>
          </a:p>
        </p:txBody>
      </p:sp>
      <p:sp>
        <p:nvSpPr>
          <p:cNvPr id="7" name="Oval Callout 6"/>
          <p:cNvSpPr/>
          <p:nvPr/>
        </p:nvSpPr>
        <p:spPr>
          <a:xfrm>
            <a:off x="4876800" y="205740"/>
            <a:ext cx="4251960" cy="1844040"/>
          </a:xfrm>
          <a:prstGeom prst="wedgeEllipseCallout">
            <a:avLst>
              <a:gd name="adj1" fmla="val 47746"/>
              <a:gd name="adj2" fmla="val 679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E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تَعَلَّقَتِ النَّمْلَةُ بِالعُودِ حَتَّى خَرَجَتْ مِنَ المَاءِ. نظَرَتْ إلى الحَمامَةِ وَقَالَتْ: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787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22" b="7172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85" b="22642"/>
          <a:stretch/>
        </p:blipFill>
        <p:spPr bwMode="auto">
          <a:xfrm flipH="1">
            <a:off x="2796328" y="3916680"/>
            <a:ext cx="3322743" cy="138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228600"/>
            <a:ext cx="5943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EG" sz="4400" b="1" dirty="0"/>
              <a:t>ذَاتَ يَومٍ، جَاءَ صَيَّادٌ إلى الغَابَةِ</a:t>
            </a:r>
            <a:r>
              <a:rPr lang="ar-SA" sz="4400" b="1" dirty="0"/>
              <a:t> لِيَصْطَادَ</a:t>
            </a:r>
            <a:r>
              <a:rPr lang="ar-EG" sz="4400" b="1" dirty="0"/>
              <a:t>. رَأَتِ النَّمْلَةُ الصَّيَّادَ يُصَوِّبُ بُنْدُقِيِّتَهُ إلى الحَمامَةِ.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7501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52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EG" sz="4400" b="1" dirty="0">
                <a:solidFill>
                  <a:schemeClr val="bg1"/>
                </a:solidFill>
              </a:rPr>
              <a:t>أرَادَتِ النَّمْلَةُ أَنْ تَنْقِذَهَا فَلَسَعَتِ رِجْلَ الصَّيّادِ.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5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harekhmer.com/Fables/FableImages/AndAndD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20538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EG" sz="4400" b="1" dirty="0"/>
              <a:t>صَاحَ الصَّيّادُ مِنَ الأَلَمِ فَسَقَطَتِ البُنْدُقِيَّةُ وَنَجَتِ الحَمَامَةُ. عِنْدَئِذٍ قَالَتْ: شُكْرًا يا صَدِيقَتِي. أَنْقذتِ حَيَاتِي.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1726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314</Words>
  <Application>Microsoft Office PowerPoint</Application>
  <PresentationFormat>On-screen Show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Al-Huda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Naima Mustapha</dc:creator>
  <cp:lastModifiedBy>Naima Mustapha</cp:lastModifiedBy>
  <cp:revision>29</cp:revision>
  <dcterms:created xsi:type="dcterms:W3CDTF">2014-10-24T12:49:00Z</dcterms:created>
  <dcterms:modified xsi:type="dcterms:W3CDTF">2015-01-05T15:37:08Z</dcterms:modified>
</cp:coreProperties>
</file>